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92" r:id="rId14"/>
    <p:sldId id="293" r:id="rId15"/>
    <p:sldId id="295" r:id="rId16"/>
    <p:sldId id="296" r:id="rId17"/>
    <p:sldId id="297" r:id="rId18"/>
    <p:sldId id="298" r:id="rId19"/>
    <p:sldId id="299" r:id="rId20"/>
    <p:sldId id="300" r:id="rId21"/>
    <p:sldId id="290" r:id="rId22"/>
    <p:sldId id="315" r:id="rId23"/>
    <p:sldId id="316" r:id="rId24"/>
    <p:sldId id="31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516C"/>
    <a:srgbClr val="D99893"/>
    <a:srgbClr val="77A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72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2565C-2616-4CEB-B114-B989A3426C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BFF2D-BD79-48F6-8943-0F0749DC97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2565C-2616-4CEB-B114-B989A3426C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BFF2D-BD79-48F6-8943-0F0749DC97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2565C-2616-4CEB-B114-B989A3426C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BFF2D-BD79-48F6-8943-0F0749DC97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2565C-2616-4CEB-B114-B989A3426C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BFF2D-BD79-48F6-8943-0F0749DC97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2565C-2616-4CEB-B114-B989A3426C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BFF2D-BD79-48F6-8943-0F0749DC97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2565C-2616-4CEB-B114-B989A3426C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BFF2D-BD79-48F6-8943-0F0749DC97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2565C-2616-4CEB-B114-B989A3426C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BFF2D-BD79-48F6-8943-0F0749DC97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2565C-2616-4CEB-B114-B989A3426C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BFF2D-BD79-48F6-8943-0F0749DC97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2565C-2616-4CEB-B114-B989A3426C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BFF2D-BD79-48F6-8943-0F0749DC97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2565C-2616-4CEB-B114-B989A3426C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BFF2D-BD79-48F6-8943-0F0749DC97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2565C-2616-4CEB-B114-B989A3426C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BFF2D-BD79-48F6-8943-0F0749DC97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F2565C-2616-4CEB-B114-B989A3426C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3BFF2D-BD79-48F6-8943-0F0749DC977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0320" y="-53009"/>
            <a:ext cx="12192000" cy="6997148"/>
            <a:chOff x="0" y="-39487"/>
            <a:chExt cx="12192000" cy="6983626"/>
          </a:xfrm>
        </p:grpSpPr>
        <p:grpSp>
          <p:nvGrpSpPr>
            <p:cNvPr id="6" name="组合 5"/>
            <p:cNvGrpSpPr/>
            <p:nvPr/>
          </p:nvGrpSpPr>
          <p:grpSpPr>
            <a:xfrm>
              <a:off x="0" y="1"/>
              <a:ext cx="5128591" cy="6944138"/>
              <a:chOff x="0" y="-2"/>
              <a:chExt cx="5658678" cy="6904384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0" y="0"/>
                <a:ext cx="3743739" cy="6858000"/>
              </a:xfrm>
              <a:prstGeom prst="triangle">
                <a:avLst/>
              </a:prstGeom>
              <a:solidFill>
                <a:srgbClr val="D998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flipV="1">
                <a:off x="1835425" y="-2"/>
                <a:ext cx="3823253" cy="6904384"/>
              </a:xfrm>
              <a:prstGeom prst="triangle">
                <a:avLst/>
              </a:prstGeom>
              <a:solidFill>
                <a:srgbClr val="77A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flipV="1">
                <a:off x="0" y="0"/>
                <a:ext cx="1881809" cy="6904382"/>
              </a:xfrm>
              <a:prstGeom prst="triangle">
                <a:avLst>
                  <a:gd name="adj" fmla="val 0"/>
                </a:avLst>
              </a:prstGeom>
              <a:solidFill>
                <a:srgbClr val="1A51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等腰三角形 9"/>
            <p:cNvSpPr/>
            <p:nvPr/>
          </p:nvSpPr>
          <p:spPr>
            <a:xfrm>
              <a:off x="3396039" y="4"/>
              <a:ext cx="3393037" cy="6857996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flipV="1">
              <a:off x="5059527" y="1"/>
              <a:ext cx="3465103" cy="6944138"/>
            </a:xfrm>
            <a:prstGeom prst="triangle">
              <a:avLst/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6620662" y="-39487"/>
              <a:ext cx="3709408" cy="6897487"/>
            </a:xfrm>
            <a:prstGeom prst="triangle">
              <a:avLst/>
            </a:prstGeom>
            <a:solidFill>
              <a:srgbClr val="77A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flipV="1">
              <a:off x="8452564" y="1"/>
              <a:ext cx="3739436" cy="6944138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10270434" y="-23323"/>
              <a:ext cx="1921565" cy="6944138"/>
            </a:xfrm>
            <a:prstGeom prst="triangle">
              <a:avLst>
                <a:gd name="adj" fmla="val 0"/>
              </a:avLst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-3002" y="1248743"/>
            <a:ext cx="12192000" cy="438646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5456809" y="3643775"/>
            <a:ext cx="127838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354538" y="1990063"/>
            <a:ext cx="7645733" cy="1353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latin typeface="方正小标宋简体" panose="02010601030101010101" charset="-122"/>
                <a:ea typeface="方正小标宋简体" panose="02010601030101010101" charset="-122"/>
                <a:cs typeface="方正小标宋简体" panose="02010601030101010101" charset="-122"/>
              </a:rPr>
              <a:t>稳中求胜，冲刺百分百</a:t>
            </a:r>
            <a:endParaRPr lang="zh-CN" altLang="en-US" sz="5400" dirty="0">
              <a:latin typeface="方正小标宋简体" panose="02010601030101010101" charset="-122"/>
              <a:ea typeface="方正小标宋简体" panose="02010601030101010101" charset="-122"/>
              <a:cs typeface="方正小标宋简体" panose="02010601030101010101" charset="-122"/>
            </a:endParaRPr>
          </a:p>
          <a:p>
            <a:pPr algn="r"/>
            <a:r>
              <a:rPr lang="zh-CN" altLang="en-US" sz="2800" dirty="0">
                <a:latin typeface="方正小标宋简体" panose="02010601030101010101" charset="-122"/>
                <a:ea typeface="方正小标宋简体" panose="02010601030101010101" charset="-122"/>
                <a:cs typeface="方正小标宋简体" panose="02010601030101010101" charset="-122"/>
              </a:rPr>
              <a:t>——</a:t>
            </a:r>
            <a:r>
              <a:rPr lang="zh-CN" altLang="en-US" sz="2800" dirty="0">
                <a:latin typeface="方正小标宋简体" panose="02010601030101010101" charset="-122"/>
                <a:ea typeface="方正小标宋简体" panose="02010601030101010101" charset="-122"/>
                <a:cs typeface="方正小标宋简体" panose="02010601030101010101" charset="-122"/>
              </a:rPr>
              <a:t>选调生笔试备考经验分享</a:t>
            </a:r>
            <a:endParaRPr lang="zh-CN" altLang="en-US" sz="2800" dirty="0">
              <a:latin typeface="方正小标宋简体" panose="02010601030101010101" charset="-122"/>
              <a:ea typeface="方正小标宋简体" panose="02010601030101010101" charset="-122"/>
              <a:cs typeface="方正小标宋简体" panose="0201060103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84955" y="4462780"/>
            <a:ext cx="4274820" cy="276860"/>
          </a:xfrm>
          <a:prstGeom prst="rect">
            <a:avLst/>
          </a:prstGeom>
          <a:solidFill>
            <a:srgbClr val="1A5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99305" y="4462780"/>
            <a:ext cx="34683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分享人：黄明燕</a:t>
            </a:r>
            <a:r>
              <a:rPr lang="en-US" altLang="zh-CN" sz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新闻传播学院</a:t>
            </a:r>
            <a:r>
              <a:rPr lang="en-US" altLang="zh-CN" sz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2019</a:t>
            </a:r>
            <a:r>
              <a:rPr lang="zh-CN" altLang="en-US" sz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级</a:t>
            </a:r>
            <a:r>
              <a:rPr lang="zh-CN" altLang="en-US" sz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硕士</a:t>
            </a:r>
            <a:endParaRPr lang="zh-CN" altLang="en-US" sz="1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16835" y="3869055"/>
            <a:ext cx="7673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仿宋" panose="02010609060101010101" charset="-122"/>
                <a:ea typeface="仿宋" panose="02010609060101010101" charset="-122"/>
              </a:rPr>
              <a:t>分享内容：江苏选调、广东选调、浙江选调的笔试</a:t>
            </a:r>
            <a:r>
              <a:rPr lang="zh-CN" altLang="en-US" b="1">
                <a:latin typeface="仿宋" panose="02010609060101010101" charset="-122"/>
                <a:ea typeface="仿宋" panose="02010609060101010101" charset="-122"/>
              </a:rPr>
              <a:t>经验和</a:t>
            </a:r>
            <a:r>
              <a:rPr lang="zh-CN" altLang="en-US" b="1">
                <a:latin typeface="仿宋" panose="02010609060101010101" charset="-122"/>
                <a:ea typeface="仿宋" panose="02010609060101010101" charset="-122"/>
              </a:rPr>
              <a:t>政策解读</a:t>
            </a:r>
            <a:endParaRPr lang="zh-CN" altLang="en-US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53009"/>
            <a:ext cx="12192000" cy="6997148"/>
            <a:chOff x="0" y="-39487"/>
            <a:chExt cx="12192000" cy="6983626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"/>
              <a:ext cx="5128591" cy="6944138"/>
              <a:chOff x="0" y="-2"/>
              <a:chExt cx="5658678" cy="6904384"/>
            </a:xfrm>
          </p:grpSpPr>
          <p:sp>
            <p:nvSpPr>
              <p:cNvPr id="11" name="等腰三角形 10"/>
              <p:cNvSpPr/>
              <p:nvPr/>
            </p:nvSpPr>
            <p:spPr>
              <a:xfrm>
                <a:off x="0" y="0"/>
                <a:ext cx="3743739" cy="6858000"/>
              </a:xfrm>
              <a:prstGeom prst="triangle">
                <a:avLst/>
              </a:prstGeom>
              <a:solidFill>
                <a:srgbClr val="D998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flipV="1">
                <a:off x="1835425" y="-2"/>
                <a:ext cx="3823253" cy="6904384"/>
              </a:xfrm>
              <a:prstGeom prst="triangle">
                <a:avLst/>
              </a:prstGeom>
              <a:solidFill>
                <a:srgbClr val="77A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0" y="0"/>
                <a:ext cx="1881809" cy="6904382"/>
              </a:xfrm>
              <a:prstGeom prst="triangle">
                <a:avLst>
                  <a:gd name="adj" fmla="val 0"/>
                </a:avLst>
              </a:prstGeom>
              <a:solidFill>
                <a:srgbClr val="1A51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>
              <a:off x="3396039" y="4"/>
              <a:ext cx="3393037" cy="6857996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5059527" y="1"/>
              <a:ext cx="3465103" cy="6944138"/>
            </a:xfrm>
            <a:prstGeom prst="triangle">
              <a:avLst/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6620662" y="-39487"/>
              <a:ext cx="3709408" cy="6897487"/>
            </a:xfrm>
            <a:prstGeom prst="triangle">
              <a:avLst/>
            </a:prstGeom>
            <a:solidFill>
              <a:srgbClr val="77A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8452564" y="1"/>
              <a:ext cx="3739436" cy="6944138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H="1">
              <a:off x="10270434" y="-23323"/>
              <a:ext cx="1921565" cy="6944138"/>
            </a:xfrm>
            <a:prstGeom prst="triangle">
              <a:avLst>
                <a:gd name="adj" fmla="val 0"/>
              </a:avLst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73" y="511146"/>
            <a:ext cx="12192000" cy="5908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加入几个群聊，避免信息滞后：</a:t>
            </a:r>
            <a:endParaRPr lang="zh-CN" altLang="en-US"/>
          </a:p>
          <a:p>
            <a:pPr algn="ctr"/>
            <a:r>
              <a:rPr lang="zh-CN" altLang="en-US"/>
              <a:t>学校官方QQ群+机构群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9480" y="4233944"/>
            <a:ext cx="384798" cy="3661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495" y="909320"/>
            <a:ext cx="5182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五、获取信息的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来源</a:t>
            </a:r>
            <a:endParaRPr lang="zh-CN" altLang="en-US">
              <a:latin typeface="方正小标宋简体" panose="02010601030101010101" charset="-122"/>
              <a:ea typeface="方正小标宋简体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2035" y="1277620"/>
            <a:ext cx="102019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公众号推送：</a:t>
            </a:r>
            <a:r>
              <a:rPr lang="en-US" altLang="zh-CN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                                  </a:t>
            </a: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加入几个群聊，避免信息滞后：</a:t>
            </a:r>
            <a:endParaRPr lang="zh-CN" altLang="en-US" sz="16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                                                  </a:t>
            </a: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学校官方QQ群+机构群</a:t>
            </a:r>
            <a:endParaRPr lang="zh-CN" altLang="en-US" sz="16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035" y="1892300"/>
            <a:ext cx="3601085" cy="374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6620" y="2242185"/>
            <a:ext cx="3564255" cy="28435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53009"/>
            <a:ext cx="12192000" cy="6997148"/>
            <a:chOff x="0" y="-39487"/>
            <a:chExt cx="12192000" cy="6983626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"/>
              <a:ext cx="5128591" cy="6944138"/>
              <a:chOff x="0" y="-2"/>
              <a:chExt cx="5658678" cy="6904384"/>
            </a:xfrm>
          </p:grpSpPr>
          <p:sp>
            <p:nvSpPr>
              <p:cNvPr id="11" name="等腰三角形 10"/>
              <p:cNvSpPr/>
              <p:nvPr/>
            </p:nvSpPr>
            <p:spPr>
              <a:xfrm>
                <a:off x="0" y="0"/>
                <a:ext cx="3743739" cy="6858000"/>
              </a:xfrm>
              <a:prstGeom prst="triangle">
                <a:avLst/>
              </a:prstGeom>
              <a:solidFill>
                <a:srgbClr val="D998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flipV="1">
                <a:off x="1835425" y="-2"/>
                <a:ext cx="3823253" cy="6904384"/>
              </a:xfrm>
              <a:prstGeom prst="triangle">
                <a:avLst/>
              </a:prstGeom>
              <a:solidFill>
                <a:srgbClr val="77A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0" y="0"/>
                <a:ext cx="1881809" cy="6904382"/>
              </a:xfrm>
              <a:prstGeom prst="triangle">
                <a:avLst>
                  <a:gd name="adj" fmla="val 0"/>
                </a:avLst>
              </a:prstGeom>
              <a:solidFill>
                <a:srgbClr val="1A51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>
              <a:off x="3396039" y="4"/>
              <a:ext cx="3393037" cy="6857996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5059527" y="1"/>
              <a:ext cx="3465103" cy="6944138"/>
            </a:xfrm>
            <a:prstGeom prst="triangle">
              <a:avLst/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6620662" y="-39487"/>
              <a:ext cx="3709408" cy="6897487"/>
            </a:xfrm>
            <a:prstGeom prst="triangle">
              <a:avLst/>
            </a:prstGeom>
            <a:solidFill>
              <a:srgbClr val="77A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8452564" y="1"/>
              <a:ext cx="3739436" cy="6944138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H="1">
              <a:off x="10270434" y="-23323"/>
              <a:ext cx="1921565" cy="6944138"/>
            </a:xfrm>
            <a:prstGeom prst="triangle">
              <a:avLst>
                <a:gd name="adj" fmla="val 0"/>
              </a:avLst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73" y="511146"/>
            <a:ext cx="12192000" cy="5908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公务员考试：省考、国考，符合岗位所设的专业、学历等条件即可报考，面向人员范围广，社会性强</a:t>
            </a:r>
            <a:endParaRPr lang="zh-CN" altLang="en-US"/>
          </a:p>
          <a:p>
            <a:pPr algn="ctr"/>
            <a:r>
              <a:rPr lang="zh-CN" altLang="en-US"/>
              <a:t>选调生考试：各省份自行面向特定高校选拔，门槛高，竞争小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9480" y="4233944"/>
            <a:ext cx="384798" cy="3661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495" y="909320"/>
            <a:ext cx="5182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六、江苏选调（名校优生</a:t>
            </a:r>
            <a:r>
              <a:rPr lang="en-US" altLang="zh-CN">
                <a:latin typeface="方正小标宋简体" panose="02010601030101010101" charset="-122"/>
                <a:ea typeface="方正小标宋简体" panose="02010601030101010101" charset="-122"/>
              </a:rPr>
              <a:t>/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普通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选调）</a:t>
            </a:r>
            <a:endParaRPr lang="zh-CN" altLang="en-US">
              <a:latin typeface="方正小标宋简体" panose="02010601030101010101" charset="-122"/>
              <a:ea typeface="方正小标宋简体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5045" y="1277620"/>
            <a:ext cx="102019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名校优生：面向20所高校，门槛高，相较于普选竞争人数少，岗位级别较高（省市区县），无面试，但对既往荣誉任职经历的要求更高，整体竞争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不易，苏南地区神仙打架。考试较早。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普通选调：面向高校较多，门槛低，报考人数多，有面试，岗位分配基层。考试较晚。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17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2065" y="1374140"/>
            <a:ext cx="9752330" cy="43662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53009"/>
            <a:ext cx="12192000" cy="6997148"/>
            <a:chOff x="0" y="-39487"/>
            <a:chExt cx="12192000" cy="6983626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"/>
              <a:ext cx="5128591" cy="6944138"/>
              <a:chOff x="0" y="-2"/>
              <a:chExt cx="5658678" cy="6904384"/>
            </a:xfrm>
          </p:grpSpPr>
          <p:sp>
            <p:nvSpPr>
              <p:cNvPr id="11" name="等腰三角形 10"/>
              <p:cNvSpPr/>
              <p:nvPr/>
            </p:nvSpPr>
            <p:spPr>
              <a:xfrm>
                <a:off x="0" y="0"/>
                <a:ext cx="3743739" cy="6858000"/>
              </a:xfrm>
              <a:prstGeom prst="triangle">
                <a:avLst/>
              </a:prstGeom>
              <a:solidFill>
                <a:srgbClr val="D998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flipV="1">
                <a:off x="1835425" y="-2"/>
                <a:ext cx="3823253" cy="6904384"/>
              </a:xfrm>
              <a:prstGeom prst="triangle">
                <a:avLst/>
              </a:prstGeom>
              <a:solidFill>
                <a:srgbClr val="77A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0" y="0"/>
                <a:ext cx="1881809" cy="6904382"/>
              </a:xfrm>
              <a:prstGeom prst="triangle">
                <a:avLst>
                  <a:gd name="adj" fmla="val 0"/>
                </a:avLst>
              </a:prstGeom>
              <a:solidFill>
                <a:srgbClr val="1A51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>
              <a:off x="3396039" y="4"/>
              <a:ext cx="3393037" cy="6857996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5059527" y="1"/>
              <a:ext cx="3465103" cy="6944138"/>
            </a:xfrm>
            <a:prstGeom prst="triangle">
              <a:avLst/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6620662" y="-39487"/>
              <a:ext cx="3709408" cy="6897487"/>
            </a:xfrm>
            <a:prstGeom prst="triangle">
              <a:avLst/>
            </a:prstGeom>
            <a:solidFill>
              <a:srgbClr val="77A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8452564" y="1"/>
              <a:ext cx="3739436" cy="6944138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H="1">
              <a:off x="10270434" y="-23323"/>
              <a:ext cx="1921565" cy="6944138"/>
            </a:xfrm>
            <a:prstGeom prst="triangle">
              <a:avLst>
                <a:gd name="adj" fmla="val 0"/>
              </a:avLst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73" y="511146"/>
            <a:ext cx="12192000" cy="5908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公务员考试：省考、国考，符合岗位所设的专业、学历等条件即可报考，面向人员范围广，社会性强</a:t>
            </a:r>
            <a:endParaRPr lang="zh-CN" altLang="en-US"/>
          </a:p>
          <a:p>
            <a:pPr algn="ctr"/>
            <a:r>
              <a:rPr lang="zh-CN" altLang="en-US"/>
              <a:t>选调生考试：各省份自行面向特定高校选拔，门槛高，竞争小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9480" y="4233944"/>
            <a:ext cx="384798" cy="3661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495" y="909320"/>
            <a:ext cx="5182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六、江苏选调（名校优生</a:t>
            </a:r>
            <a:r>
              <a:rPr lang="en-US" altLang="zh-CN">
                <a:latin typeface="方正小标宋简体" panose="02010601030101010101" charset="-122"/>
                <a:ea typeface="方正小标宋简体" panose="02010601030101010101" charset="-122"/>
              </a:rPr>
              <a:t>/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普通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选调）</a:t>
            </a:r>
            <a:endParaRPr lang="zh-CN" altLang="en-US">
              <a:latin typeface="方正小标宋简体" panose="02010601030101010101" charset="-122"/>
              <a:ea typeface="方正小标宋简体" panose="02010601030101010101" charset="-122"/>
            </a:endParaRPr>
          </a:p>
        </p:txBody>
      </p:sp>
      <p:pic>
        <p:nvPicPr>
          <p:cNvPr id="16" name="图片 12" descr="4606042146402203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1277620"/>
            <a:ext cx="3741420" cy="4806315"/>
          </a:xfrm>
          <a:prstGeom prst="rect">
            <a:avLst/>
          </a:prstGeom>
        </p:spPr>
      </p:pic>
      <p:pic>
        <p:nvPicPr>
          <p:cNvPr id="18" name="图片 13" descr="5258727487793681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880" y="1596390"/>
            <a:ext cx="3837305" cy="4391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53009"/>
            <a:ext cx="12192000" cy="6997148"/>
            <a:chOff x="0" y="-39487"/>
            <a:chExt cx="12192000" cy="6983626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"/>
              <a:ext cx="5128591" cy="6944138"/>
              <a:chOff x="0" y="-2"/>
              <a:chExt cx="5658678" cy="6904384"/>
            </a:xfrm>
          </p:grpSpPr>
          <p:sp>
            <p:nvSpPr>
              <p:cNvPr id="11" name="等腰三角形 10"/>
              <p:cNvSpPr/>
              <p:nvPr/>
            </p:nvSpPr>
            <p:spPr>
              <a:xfrm>
                <a:off x="0" y="0"/>
                <a:ext cx="3743739" cy="6858000"/>
              </a:xfrm>
              <a:prstGeom prst="triangle">
                <a:avLst/>
              </a:prstGeom>
              <a:solidFill>
                <a:srgbClr val="D998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flipV="1">
                <a:off x="1835425" y="-2"/>
                <a:ext cx="3823253" cy="6904384"/>
              </a:xfrm>
              <a:prstGeom prst="triangle">
                <a:avLst/>
              </a:prstGeom>
              <a:solidFill>
                <a:srgbClr val="77A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0" y="0"/>
                <a:ext cx="1881809" cy="6904382"/>
              </a:xfrm>
              <a:prstGeom prst="triangle">
                <a:avLst>
                  <a:gd name="adj" fmla="val 0"/>
                </a:avLst>
              </a:prstGeom>
              <a:solidFill>
                <a:srgbClr val="1A51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>
              <a:off x="3396039" y="4"/>
              <a:ext cx="3393037" cy="6857996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5059527" y="1"/>
              <a:ext cx="3465103" cy="6944138"/>
            </a:xfrm>
            <a:prstGeom prst="triangle">
              <a:avLst/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6620662" y="-39487"/>
              <a:ext cx="3709408" cy="6897487"/>
            </a:xfrm>
            <a:prstGeom prst="triangle">
              <a:avLst/>
            </a:prstGeom>
            <a:solidFill>
              <a:srgbClr val="77A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8452564" y="1"/>
              <a:ext cx="3739436" cy="6944138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H="1">
              <a:off x="10270434" y="-23323"/>
              <a:ext cx="1921565" cy="6944138"/>
            </a:xfrm>
            <a:prstGeom prst="triangle">
              <a:avLst>
                <a:gd name="adj" fmla="val 0"/>
              </a:avLst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73" y="511146"/>
            <a:ext cx="12192000" cy="5908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公务员考试：省考、国考，符合岗位所设的专业、学历等条件即可报考，面向人员范围广，社会性强</a:t>
            </a:r>
            <a:endParaRPr lang="zh-CN" altLang="en-US"/>
          </a:p>
          <a:p>
            <a:pPr algn="ctr"/>
            <a:r>
              <a:rPr lang="zh-CN" altLang="en-US"/>
              <a:t>选调生考试：各省份自行面向特定高校选拔，门槛高，竞争小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9480" y="4233944"/>
            <a:ext cx="384798" cy="3661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495" y="909320"/>
            <a:ext cx="5182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六、江苏选调（名校优生</a:t>
            </a:r>
            <a:r>
              <a:rPr lang="en-US" altLang="zh-CN">
                <a:latin typeface="方正小标宋简体" panose="02010601030101010101" charset="-122"/>
                <a:ea typeface="方正小标宋简体" panose="02010601030101010101" charset="-122"/>
              </a:rPr>
              <a:t>/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普通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选调）</a:t>
            </a:r>
            <a:endParaRPr lang="zh-CN" altLang="en-US">
              <a:latin typeface="方正小标宋简体" panose="02010601030101010101" charset="-122"/>
              <a:ea typeface="方正小标宋简体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5045" y="1923415"/>
            <a:ext cx="1020191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选拔程序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：国庆前后出公告-学院推荐+网上报名缴费+10月20日左右笔试-11月初出成绩-11月中下旬完成考察-12月中旬公布录用名单-1月体检-3月递补-8月报到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待遇和竞争情况：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苏南＞苏中＞苏北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南京苏州神仙打架，无锡常州也比较难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苏州可能不会分市直岗，苏南大概率硕士只给一级科员，苏中苏北的市直岗位和副科待遇比较有保证，南京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也有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越基层待遇越高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53009"/>
            <a:ext cx="12192000" cy="6997148"/>
            <a:chOff x="0" y="-39487"/>
            <a:chExt cx="12192000" cy="6983626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"/>
              <a:ext cx="5128591" cy="6944138"/>
              <a:chOff x="0" y="-2"/>
              <a:chExt cx="5658678" cy="6904384"/>
            </a:xfrm>
          </p:grpSpPr>
          <p:sp>
            <p:nvSpPr>
              <p:cNvPr id="11" name="等腰三角形 10"/>
              <p:cNvSpPr/>
              <p:nvPr/>
            </p:nvSpPr>
            <p:spPr>
              <a:xfrm>
                <a:off x="0" y="0"/>
                <a:ext cx="3743739" cy="6858000"/>
              </a:xfrm>
              <a:prstGeom prst="triangle">
                <a:avLst/>
              </a:prstGeom>
              <a:solidFill>
                <a:srgbClr val="D998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flipV="1">
                <a:off x="1835425" y="-2"/>
                <a:ext cx="3823253" cy="6904384"/>
              </a:xfrm>
              <a:prstGeom prst="triangle">
                <a:avLst/>
              </a:prstGeom>
              <a:solidFill>
                <a:srgbClr val="77A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0" y="0"/>
                <a:ext cx="1881809" cy="6904382"/>
              </a:xfrm>
              <a:prstGeom prst="triangle">
                <a:avLst>
                  <a:gd name="adj" fmla="val 0"/>
                </a:avLst>
              </a:prstGeom>
              <a:solidFill>
                <a:srgbClr val="1A51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>
              <a:off x="3396039" y="4"/>
              <a:ext cx="3393037" cy="6857996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5059527" y="1"/>
              <a:ext cx="3465103" cy="6944138"/>
            </a:xfrm>
            <a:prstGeom prst="triangle">
              <a:avLst/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6620662" y="-39487"/>
              <a:ext cx="3709408" cy="6897487"/>
            </a:xfrm>
            <a:prstGeom prst="triangle">
              <a:avLst/>
            </a:prstGeom>
            <a:solidFill>
              <a:srgbClr val="77A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8452564" y="1"/>
              <a:ext cx="3739436" cy="6944138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H="1">
              <a:off x="10270434" y="-23323"/>
              <a:ext cx="1921565" cy="6944138"/>
            </a:xfrm>
            <a:prstGeom prst="triangle">
              <a:avLst>
                <a:gd name="adj" fmla="val 0"/>
              </a:avLst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73" y="511146"/>
            <a:ext cx="12192000" cy="5908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公务员考试：省考、国考，符合岗位所设的专业、学历等条件即可报考，面向人员范围广，社会性强</a:t>
            </a:r>
            <a:endParaRPr lang="zh-CN" altLang="en-US"/>
          </a:p>
          <a:p>
            <a:pPr algn="ctr"/>
            <a:r>
              <a:rPr lang="zh-CN" altLang="en-US"/>
              <a:t>选调生考试：各省份自行面向特定高校选拔，门槛高，竞争小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9480" y="4233944"/>
            <a:ext cx="384798" cy="3661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495" y="909320"/>
            <a:ext cx="5182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六、江苏选调（名校优生</a:t>
            </a:r>
            <a:r>
              <a:rPr lang="en-US" altLang="zh-CN">
                <a:latin typeface="方正小标宋简体" panose="02010601030101010101" charset="-122"/>
                <a:ea typeface="方正小标宋简体" panose="02010601030101010101" charset="-122"/>
              </a:rPr>
              <a:t>/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普通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选调）</a:t>
            </a:r>
            <a:endParaRPr lang="zh-CN" altLang="en-US">
              <a:latin typeface="方正小标宋简体" panose="02010601030101010101" charset="-122"/>
              <a:ea typeface="方正小标宋简体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4155" y="1226820"/>
            <a:ext cx="1196784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笔试：行测和申论连考3小时，满分150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共60题，常识</a:t>
            </a: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10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，言语</a:t>
            </a: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15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，判断推理</a:t>
            </a: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20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，数量关系</a:t>
            </a: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10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（含</a:t>
            </a: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5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道数字推理），资料分析</a:t>
            </a: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5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，建议60-70分钟完成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申论2道小题+1道大作文，爱考对策性文章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时间足够完成，但仍需快速（各地入围分数见</a:t>
            </a: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我苏选调</a:t>
            </a: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）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考察：1：1.5入围考察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1、与老师同学和本人谈话，了解个人表现情况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2、收取荣誉证书和任职证明等，用于计算分值（计分方式不公开）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任职：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主席、班长、团支书、党支书加分较高，报考苏南最好有此类任职，普通班级委员分数很少。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荣誉：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要校级荣誉，省市级荣誉非常拉分，报考苏南至少3-4个校级综合性表彰以上（三好、优干、优秀团员、优秀党员）。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考察成绩占比60%，分差极大，会对笔试排名大洗牌，报考需充分考虑个人荣誉任职的竞争力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关注“我苏选调”——对照录用名单——前往上岸前辈所在学校的就业中心网站查找公示信息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1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8515" y="589915"/>
            <a:ext cx="6077585" cy="562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53009"/>
            <a:ext cx="12192000" cy="6997148"/>
            <a:chOff x="0" y="-39487"/>
            <a:chExt cx="12192000" cy="6983626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"/>
              <a:ext cx="5128591" cy="6944138"/>
              <a:chOff x="0" y="-2"/>
              <a:chExt cx="5658678" cy="6904384"/>
            </a:xfrm>
          </p:grpSpPr>
          <p:sp>
            <p:nvSpPr>
              <p:cNvPr id="11" name="等腰三角形 10"/>
              <p:cNvSpPr/>
              <p:nvPr/>
            </p:nvSpPr>
            <p:spPr>
              <a:xfrm>
                <a:off x="0" y="0"/>
                <a:ext cx="3743739" cy="6858000"/>
              </a:xfrm>
              <a:prstGeom prst="triangle">
                <a:avLst/>
              </a:prstGeom>
              <a:solidFill>
                <a:srgbClr val="D998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flipV="1">
                <a:off x="1835425" y="-2"/>
                <a:ext cx="3823253" cy="6904384"/>
              </a:xfrm>
              <a:prstGeom prst="triangle">
                <a:avLst/>
              </a:prstGeom>
              <a:solidFill>
                <a:srgbClr val="77A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0" y="0"/>
                <a:ext cx="1881809" cy="6904382"/>
              </a:xfrm>
              <a:prstGeom prst="triangle">
                <a:avLst>
                  <a:gd name="adj" fmla="val 0"/>
                </a:avLst>
              </a:prstGeom>
              <a:solidFill>
                <a:srgbClr val="1A51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>
              <a:off x="3396039" y="4"/>
              <a:ext cx="3393037" cy="6857996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5059527" y="1"/>
              <a:ext cx="3465103" cy="6944138"/>
            </a:xfrm>
            <a:prstGeom prst="triangle">
              <a:avLst/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6620662" y="-39487"/>
              <a:ext cx="3709408" cy="6897487"/>
            </a:xfrm>
            <a:prstGeom prst="triangle">
              <a:avLst/>
            </a:prstGeom>
            <a:solidFill>
              <a:srgbClr val="77A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8452564" y="1"/>
              <a:ext cx="3739436" cy="6944138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H="1">
              <a:off x="10270434" y="-23323"/>
              <a:ext cx="1921565" cy="6944138"/>
            </a:xfrm>
            <a:prstGeom prst="triangle">
              <a:avLst>
                <a:gd name="adj" fmla="val 0"/>
              </a:avLst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73" y="511146"/>
            <a:ext cx="12192000" cy="5908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公务员考试：省考、国考，符合岗位所设的专业、学历等条件即可报考，面向人员范围广，社会性强</a:t>
            </a:r>
            <a:endParaRPr lang="zh-CN" altLang="en-US"/>
          </a:p>
          <a:p>
            <a:pPr algn="ctr"/>
            <a:r>
              <a:rPr lang="zh-CN" altLang="en-US"/>
              <a:t>选调生考试：各省份自行面向特定高校选拔，门槛高，竞争小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9480" y="4233944"/>
            <a:ext cx="384798" cy="3661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1335" y="909320"/>
            <a:ext cx="5182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六、江苏选调（名校优生</a:t>
            </a:r>
            <a:r>
              <a:rPr lang="en-US" altLang="zh-CN">
                <a:latin typeface="方正小标宋简体" panose="02010601030101010101" charset="-122"/>
                <a:ea typeface="方正小标宋简体" panose="02010601030101010101" charset="-122"/>
              </a:rPr>
              <a:t>/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普通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选调）</a:t>
            </a:r>
            <a:endParaRPr lang="zh-CN" altLang="en-US">
              <a:latin typeface="方正小标宋简体" panose="02010601030101010101" charset="-122"/>
              <a:ea typeface="方正小标宋简体" panose="0201060103010101010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4155" y="1277620"/>
            <a:ext cx="9204325" cy="463486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431290" y="5993130"/>
            <a:ext cx="73228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考试与江苏省考同时进行，使用省考A类卷</a:t>
            </a:r>
            <a:endParaRPr lang="zh-CN" altLang="en-US" sz="16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53009"/>
            <a:ext cx="12192000" cy="6997148"/>
            <a:chOff x="0" y="-39487"/>
            <a:chExt cx="12192000" cy="6983626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"/>
              <a:ext cx="5128591" cy="6944138"/>
              <a:chOff x="0" y="-2"/>
              <a:chExt cx="5658678" cy="6904384"/>
            </a:xfrm>
          </p:grpSpPr>
          <p:sp>
            <p:nvSpPr>
              <p:cNvPr id="11" name="等腰三角形 10"/>
              <p:cNvSpPr/>
              <p:nvPr/>
            </p:nvSpPr>
            <p:spPr>
              <a:xfrm>
                <a:off x="0" y="0"/>
                <a:ext cx="3743739" cy="6858000"/>
              </a:xfrm>
              <a:prstGeom prst="triangle">
                <a:avLst/>
              </a:prstGeom>
              <a:solidFill>
                <a:srgbClr val="D998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flipV="1">
                <a:off x="1835425" y="-2"/>
                <a:ext cx="3823253" cy="6904384"/>
              </a:xfrm>
              <a:prstGeom prst="triangle">
                <a:avLst/>
              </a:prstGeom>
              <a:solidFill>
                <a:srgbClr val="77A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0" y="0"/>
                <a:ext cx="1881809" cy="6904382"/>
              </a:xfrm>
              <a:prstGeom prst="triangle">
                <a:avLst>
                  <a:gd name="adj" fmla="val 0"/>
                </a:avLst>
              </a:prstGeom>
              <a:solidFill>
                <a:srgbClr val="1A51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>
              <a:off x="3396039" y="4"/>
              <a:ext cx="3393037" cy="6857996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5059527" y="1"/>
              <a:ext cx="3465103" cy="6944138"/>
            </a:xfrm>
            <a:prstGeom prst="triangle">
              <a:avLst/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6620662" y="-39487"/>
              <a:ext cx="3709408" cy="6897487"/>
            </a:xfrm>
            <a:prstGeom prst="triangle">
              <a:avLst/>
            </a:prstGeom>
            <a:solidFill>
              <a:srgbClr val="77A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8452564" y="1"/>
              <a:ext cx="3739436" cy="6944138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H="1">
              <a:off x="10270434" y="-23323"/>
              <a:ext cx="1921565" cy="6944138"/>
            </a:xfrm>
            <a:prstGeom prst="triangle">
              <a:avLst>
                <a:gd name="adj" fmla="val 0"/>
              </a:avLst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73" y="511146"/>
            <a:ext cx="12192000" cy="5908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公务员考试：省考、国考，符合岗位所设的专业、学历等条件即可报考，面向人员范围广，社会性强</a:t>
            </a:r>
            <a:endParaRPr lang="zh-CN" altLang="en-US"/>
          </a:p>
          <a:p>
            <a:pPr algn="ctr"/>
            <a:r>
              <a:rPr lang="zh-CN" altLang="en-US"/>
              <a:t>选调生考试：各省份自行面向特定高校选拔，门槛高，竞争小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9480" y="4233944"/>
            <a:ext cx="384798" cy="3661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495" y="909320"/>
            <a:ext cx="5182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七、广东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选调</a:t>
            </a:r>
            <a:endParaRPr lang="zh-CN" altLang="en-US">
              <a:latin typeface="方正小标宋简体" panose="02010601030101010101" charset="-122"/>
              <a:ea typeface="方正小标宋简体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5045" y="1277620"/>
            <a:ext cx="1020191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主要特征：门槛低，不考申论，行测两门，全面机考，包含数字推理和科学推理两类特殊题型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11月报名-12月笔试-1月初出成绩。 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1：3进面，笔试50%：面试50%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16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265" y="1386205"/>
            <a:ext cx="8463915" cy="40328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53009"/>
            <a:ext cx="12192000" cy="6997148"/>
            <a:chOff x="0" y="-39487"/>
            <a:chExt cx="12192000" cy="6983626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"/>
              <a:ext cx="5128591" cy="6944138"/>
              <a:chOff x="0" y="-2"/>
              <a:chExt cx="5658678" cy="6904384"/>
            </a:xfrm>
          </p:grpSpPr>
          <p:sp>
            <p:nvSpPr>
              <p:cNvPr id="11" name="等腰三角形 10"/>
              <p:cNvSpPr/>
              <p:nvPr/>
            </p:nvSpPr>
            <p:spPr>
              <a:xfrm>
                <a:off x="0" y="0"/>
                <a:ext cx="3743739" cy="6858000"/>
              </a:xfrm>
              <a:prstGeom prst="triangle">
                <a:avLst/>
              </a:prstGeom>
              <a:solidFill>
                <a:srgbClr val="D998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flipV="1">
                <a:off x="1835425" y="-2"/>
                <a:ext cx="3823253" cy="6904384"/>
              </a:xfrm>
              <a:prstGeom prst="triangle">
                <a:avLst/>
              </a:prstGeom>
              <a:solidFill>
                <a:srgbClr val="77A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0" y="0"/>
                <a:ext cx="1881809" cy="6904382"/>
              </a:xfrm>
              <a:prstGeom prst="triangle">
                <a:avLst>
                  <a:gd name="adj" fmla="val 0"/>
                </a:avLst>
              </a:prstGeom>
              <a:solidFill>
                <a:srgbClr val="1A51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>
              <a:off x="3396039" y="4"/>
              <a:ext cx="3393037" cy="6857996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5059527" y="1"/>
              <a:ext cx="3465103" cy="6944138"/>
            </a:xfrm>
            <a:prstGeom prst="triangle">
              <a:avLst/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6620662" y="-39487"/>
              <a:ext cx="3709408" cy="6897487"/>
            </a:xfrm>
            <a:prstGeom prst="triangle">
              <a:avLst/>
            </a:prstGeom>
            <a:solidFill>
              <a:srgbClr val="77A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8452564" y="1"/>
              <a:ext cx="3739436" cy="6944138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H="1">
              <a:off x="10270434" y="-23323"/>
              <a:ext cx="1921565" cy="6944138"/>
            </a:xfrm>
            <a:prstGeom prst="triangle">
              <a:avLst>
                <a:gd name="adj" fmla="val 0"/>
              </a:avLst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73" y="511146"/>
            <a:ext cx="12192000" cy="5908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公务员考试：省考、国考，符合岗位所设的专业、学历等条件即可报考，面向人员范围广，社会性强</a:t>
            </a:r>
            <a:endParaRPr lang="zh-CN" altLang="en-US"/>
          </a:p>
          <a:p>
            <a:pPr algn="ctr"/>
            <a:r>
              <a:rPr lang="zh-CN" altLang="en-US"/>
              <a:t>选调生考试：各省份自行面向特定高校选拔，门槛高，竞争小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9480" y="4233944"/>
            <a:ext cx="384798" cy="3661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495" y="909320"/>
            <a:ext cx="5182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七、广东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选调</a:t>
            </a:r>
            <a:endParaRPr lang="zh-CN" altLang="en-US">
              <a:latin typeface="方正小标宋简体" panose="02010601030101010101" charset="-122"/>
              <a:ea typeface="方正小标宋简体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5045" y="1439545"/>
            <a:ext cx="1020191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笔试：综合行政能力测验90min、思维能力测验90min，无缝衔接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综合行政能力测验：常识40，选词填空15，阅读理解20，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科学推理10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，资料分析15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思维能力测验：逻辑判断60，图形推理10，数字推理10，数学运算10，类比推理10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难度：题量大、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思维量大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省直、珠三角竞争激烈，进面分在80+，甚至85+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广州岗位达到合格线者可报名1月的广州事业单位面试（1：5）。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面试形式：多以无领导小组讨论进行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53009"/>
            <a:ext cx="12192000" cy="6997148"/>
            <a:chOff x="0" y="-39487"/>
            <a:chExt cx="12192000" cy="6983626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"/>
              <a:ext cx="5128591" cy="6944138"/>
              <a:chOff x="0" y="-2"/>
              <a:chExt cx="5658678" cy="6904384"/>
            </a:xfrm>
          </p:grpSpPr>
          <p:sp>
            <p:nvSpPr>
              <p:cNvPr id="11" name="等腰三角形 10"/>
              <p:cNvSpPr/>
              <p:nvPr/>
            </p:nvSpPr>
            <p:spPr>
              <a:xfrm>
                <a:off x="0" y="0"/>
                <a:ext cx="3743739" cy="6858000"/>
              </a:xfrm>
              <a:prstGeom prst="triangle">
                <a:avLst/>
              </a:prstGeom>
              <a:solidFill>
                <a:srgbClr val="D998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flipV="1">
                <a:off x="1835425" y="-2"/>
                <a:ext cx="3823253" cy="6904384"/>
              </a:xfrm>
              <a:prstGeom prst="triangle">
                <a:avLst/>
              </a:prstGeom>
              <a:solidFill>
                <a:srgbClr val="77A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0" y="0"/>
                <a:ext cx="1881809" cy="6904382"/>
              </a:xfrm>
              <a:prstGeom prst="triangle">
                <a:avLst>
                  <a:gd name="adj" fmla="val 0"/>
                </a:avLst>
              </a:prstGeom>
              <a:solidFill>
                <a:srgbClr val="1A51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>
              <a:off x="3396039" y="4"/>
              <a:ext cx="3393037" cy="6857996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5059527" y="1"/>
              <a:ext cx="3465103" cy="6944138"/>
            </a:xfrm>
            <a:prstGeom prst="triangle">
              <a:avLst/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6620662" y="-39487"/>
              <a:ext cx="3709408" cy="6897487"/>
            </a:xfrm>
            <a:prstGeom prst="triangle">
              <a:avLst/>
            </a:prstGeom>
            <a:solidFill>
              <a:srgbClr val="77A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8452564" y="1"/>
              <a:ext cx="3739436" cy="6944138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H="1">
              <a:off x="10270434" y="-23323"/>
              <a:ext cx="1921565" cy="6944138"/>
            </a:xfrm>
            <a:prstGeom prst="triangle">
              <a:avLst>
                <a:gd name="adj" fmla="val 0"/>
              </a:avLst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73" y="511146"/>
            <a:ext cx="12192000" cy="5908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公务员考试：省考、国考，符合岗位所设的专业、学历等条件即可报考，面向人员范围广，社会性强</a:t>
            </a:r>
            <a:endParaRPr lang="zh-CN" altLang="en-US"/>
          </a:p>
          <a:p>
            <a:pPr algn="ctr"/>
            <a:r>
              <a:rPr lang="zh-CN" altLang="en-US"/>
              <a:t>选调生考试：各省份自行面向特定高校选拔，门槛高，竞争小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9480" y="4233944"/>
            <a:ext cx="384798" cy="3661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1335" y="909320"/>
            <a:ext cx="5182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八、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浙江选调</a:t>
            </a:r>
            <a:endParaRPr lang="zh-CN" altLang="en-US">
              <a:latin typeface="方正小标宋简体" panose="02010601030101010101" charset="-122"/>
              <a:ea typeface="方正小标宋简体" panose="02010601030101010101" charset="-122"/>
            </a:endParaRPr>
          </a:p>
        </p:txBody>
      </p:sp>
      <p:pic>
        <p:nvPicPr>
          <p:cNvPr id="2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1440" y="1410335"/>
            <a:ext cx="4255770" cy="484759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6442710" y="1771015"/>
            <a:ext cx="504126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10月中旬报名-11月中旬笔试-12月中旬面试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省级机关按1:5比例、市级以下机关按1:3比例确定入围面试人选（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笔试成绩不带入面试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）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/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/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笔试3小时：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行测1小时立即收卷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+申论两小时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行测60分：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数学运算20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，逻辑判断10，图形推理5，资料分析10，常识10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申论90分：一道贯彻执行题30分（讲话稿、报纸评论等）、一道议论性文章（60分）</a:t>
            </a:r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7605" y="1876425"/>
            <a:ext cx="7120890" cy="317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53009"/>
            <a:ext cx="12192000" cy="6997148"/>
            <a:chOff x="0" y="-39487"/>
            <a:chExt cx="12192000" cy="6983626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"/>
              <a:ext cx="5128591" cy="6944138"/>
              <a:chOff x="0" y="-2"/>
              <a:chExt cx="5658678" cy="6904384"/>
            </a:xfrm>
          </p:grpSpPr>
          <p:sp>
            <p:nvSpPr>
              <p:cNvPr id="11" name="等腰三角形 10"/>
              <p:cNvSpPr/>
              <p:nvPr/>
            </p:nvSpPr>
            <p:spPr>
              <a:xfrm>
                <a:off x="0" y="0"/>
                <a:ext cx="3743739" cy="6858000"/>
              </a:xfrm>
              <a:prstGeom prst="triangle">
                <a:avLst/>
              </a:prstGeom>
              <a:solidFill>
                <a:srgbClr val="D998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flipV="1">
                <a:off x="1835425" y="-2"/>
                <a:ext cx="3823253" cy="6904384"/>
              </a:xfrm>
              <a:prstGeom prst="triangle">
                <a:avLst/>
              </a:prstGeom>
              <a:solidFill>
                <a:srgbClr val="77A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0" y="0"/>
                <a:ext cx="1881809" cy="6904382"/>
              </a:xfrm>
              <a:prstGeom prst="triangle">
                <a:avLst>
                  <a:gd name="adj" fmla="val 0"/>
                </a:avLst>
              </a:prstGeom>
              <a:solidFill>
                <a:srgbClr val="1A51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>
              <a:off x="3396039" y="4"/>
              <a:ext cx="3393037" cy="6857996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5059527" y="1"/>
              <a:ext cx="3465103" cy="6944138"/>
            </a:xfrm>
            <a:prstGeom prst="triangle">
              <a:avLst/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6620662" y="-39487"/>
              <a:ext cx="3709408" cy="6897487"/>
            </a:xfrm>
            <a:prstGeom prst="triangle">
              <a:avLst/>
            </a:prstGeom>
            <a:solidFill>
              <a:srgbClr val="77A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8452564" y="1"/>
              <a:ext cx="3739436" cy="6944138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H="1">
              <a:off x="10270434" y="-23323"/>
              <a:ext cx="1921565" cy="6944138"/>
            </a:xfrm>
            <a:prstGeom prst="triangle">
              <a:avLst>
                <a:gd name="adj" fmla="val 0"/>
              </a:avLst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73" y="511146"/>
            <a:ext cx="12192000" cy="5908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公务员考试：省考、国考，符合岗位所设的专业、学历等条件即可报考，面向人员范围广，社会性强</a:t>
            </a:r>
            <a:endParaRPr lang="zh-CN" altLang="en-US"/>
          </a:p>
          <a:p>
            <a:pPr algn="ctr"/>
            <a:r>
              <a:rPr lang="zh-CN" altLang="en-US"/>
              <a:t>选调生考试：各省份自行面向特定高校选拔，门槛高，竞争小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9480" y="4233944"/>
            <a:ext cx="384798" cy="3661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495" y="909320"/>
            <a:ext cx="5182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九、国考副省级卷，</a:t>
            </a:r>
            <a:r>
              <a:rPr lang="en-US" altLang="zh-CN">
                <a:latin typeface="方正小标宋简体" panose="02010601030101010101" charset="-122"/>
                <a:ea typeface="方正小标宋简体" panose="02010601030101010101" charset="-122"/>
              </a:rPr>
              <a:t>11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月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末</a:t>
            </a:r>
            <a:endParaRPr lang="zh-CN" altLang="en-US">
              <a:latin typeface="方正小标宋简体" panose="02010601030101010101" charset="-122"/>
              <a:ea typeface="方正小标宋简体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2035" y="1277620"/>
            <a:ext cx="102019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行测题型透析（以副省级为例）</a:t>
            </a:r>
            <a:endParaRPr lang="zh-CN" altLang="en-US" sz="16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考试时长：120分钟</a:t>
            </a:r>
            <a:endParaRPr lang="zh-CN" altLang="en-US" sz="16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graphicFrame>
        <p:nvGraphicFramePr>
          <p:cNvPr id="18" name="表格 17"/>
          <p:cNvGraphicFramePr/>
          <p:nvPr>
            <p:custDataLst>
              <p:tags r:id="rId1"/>
            </p:custDataLst>
          </p:nvPr>
        </p:nvGraphicFramePr>
        <p:xfrm>
          <a:off x="2655570" y="2473842"/>
          <a:ext cx="7053580" cy="1695450"/>
        </p:xfrm>
        <a:graphic>
          <a:graphicData uri="http://schemas.openxmlformats.org/drawingml/2006/table">
            <a:tbl>
              <a:tblPr firstRow="1" bandRow="1"/>
              <a:tblGrid>
                <a:gridCol w="906780"/>
                <a:gridCol w="765175"/>
                <a:gridCol w="1975485"/>
                <a:gridCol w="1370330"/>
                <a:gridCol w="1240790"/>
                <a:gridCol w="795020"/>
              </a:tblGrid>
              <a:tr h="30480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6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题型</a:t>
                      </a:r>
                      <a:endParaRPr lang="en-US" sz="1600" b="1" spc="6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19050" cap="rnd">
                      <a:solidFill>
                        <a:srgbClr val="FF6238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FF6238"/>
                      </a:solidFill>
                      <a:prstDash val="solid"/>
                    </a:lnT>
                    <a:lnB w="19050">
                      <a:solidFill>
                        <a:srgbClr val="FF623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238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6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题量</a:t>
                      </a:r>
                      <a:endParaRPr lang="en-US" sz="1600" b="1" spc="6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FFFF"/>
                      </a:solidFill>
                      <a:prstDash val="dot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FF6238"/>
                      </a:solidFill>
                      <a:prstDash val="solid"/>
                    </a:lnT>
                    <a:lnB w="19050">
                      <a:solidFill>
                        <a:srgbClr val="FF623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238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6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分值（参考）</a:t>
                      </a:r>
                      <a:endParaRPr lang="en-US" sz="1600" b="1" spc="6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FFFF"/>
                      </a:solidFill>
                      <a:prstDash val="dot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FF6238"/>
                      </a:solidFill>
                      <a:prstDash val="solid"/>
                    </a:lnT>
                    <a:lnB w="19050">
                      <a:solidFill>
                        <a:srgbClr val="FF623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238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6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建议用时</a:t>
                      </a:r>
                      <a:endParaRPr lang="en-US" sz="1600" b="1" spc="6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FFFF"/>
                      </a:solidFill>
                      <a:prstDash val="dot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FF6238"/>
                      </a:solidFill>
                      <a:prstDash val="solid"/>
                    </a:lnT>
                    <a:lnB w="19050">
                      <a:solidFill>
                        <a:srgbClr val="FF623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238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6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目标正确率</a:t>
                      </a:r>
                      <a:endParaRPr lang="en-US" sz="1600" b="1" spc="6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FFFF"/>
                      </a:solidFill>
                      <a:prstDash val="dot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FF6238"/>
                      </a:solidFill>
                      <a:prstDash val="solid"/>
                    </a:lnT>
                    <a:lnB w="19050">
                      <a:solidFill>
                        <a:srgbClr val="FF623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238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6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得分</a:t>
                      </a:r>
                      <a:endParaRPr lang="en-US" sz="1600" b="1" spc="6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FFFF"/>
                      </a:solidFill>
                      <a:prstDash val="dot"/>
                    </a:lnL>
                    <a:lnR w="19050" cap="rnd">
                      <a:solidFill>
                        <a:srgbClr val="FF6238"/>
                      </a:solidFill>
                      <a:prstDash val="solid"/>
                    </a:lnR>
                    <a:lnT w="19050" cap="rnd">
                      <a:solidFill>
                        <a:srgbClr val="FF6238"/>
                      </a:solidFill>
                      <a:prstDash val="solid"/>
                    </a:lnT>
                    <a:lnB w="19050">
                      <a:solidFill>
                        <a:srgbClr val="FF623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238"/>
                    </a:solidFill>
                  </a:tcPr>
                </a:tc>
              </a:tr>
              <a:tr h="19748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常识判断</a:t>
                      </a:r>
                      <a:endParaRPr 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19050" cap="rnd">
                      <a:solidFill>
                        <a:srgbClr val="FF6238"/>
                      </a:solidFill>
                      <a:prstDash val="solid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19050">
                      <a:solidFill>
                        <a:srgbClr val="FF6238"/>
                      </a:solidFill>
                      <a:prstDash val="solid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19050">
                      <a:solidFill>
                        <a:srgbClr val="FF6238"/>
                      </a:solidFill>
                      <a:prstDash val="solid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0.5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19050">
                      <a:solidFill>
                        <a:srgbClr val="FF6238"/>
                      </a:solidFill>
                      <a:prstDash val="solid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10分钟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19050">
                      <a:solidFill>
                        <a:srgbClr val="FF6238"/>
                      </a:solidFill>
                      <a:prstDash val="solid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50%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19050">
                      <a:solidFill>
                        <a:srgbClr val="FF6238"/>
                      </a:solidFill>
                      <a:prstDash val="solid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19050" cap="rnd">
                      <a:solidFill>
                        <a:srgbClr val="FF6238"/>
                      </a:solidFill>
                      <a:prstDash val="solid"/>
                    </a:lnR>
                    <a:lnT w="19050">
                      <a:solidFill>
                        <a:srgbClr val="FF6238"/>
                      </a:solidFill>
                      <a:prstDash val="solid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19748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言语理解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19050" cap="rnd">
                      <a:solidFill>
                        <a:srgbClr val="FF6238"/>
                      </a:solidFill>
                      <a:prstDash val="solid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40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0.8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30分钟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80%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25.6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19050" cap="rnd">
                      <a:solidFill>
                        <a:srgbClr val="FF6238"/>
                      </a:solidFill>
                      <a:prstDash val="solid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9748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数量关系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19050" cap="rnd">
                      <a:solidFill>
                        <a:srgbClr val="FF6238"/>
                      </a:solidFill>
                      <a:prstDash val="solid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15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0.8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5分钟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20%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2.4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19050" cap="rnd">
                      <a:solidFill>
                        <a:srgbClr val="FF6238"/>
                      </a:solidFill>
                      <a:prstDash val="solid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19748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判断推理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19050" cap="rnd">
                      <a:solidFill>
                        <a:srgbClr val="FF6238"/>
                      </a:solidFill>
                      <a:prstDash val="solid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40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0.5/0.6/0.7/0.8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35分钟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80%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20.8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19050" cap="rnd">
                      <a:solidFill>
                        <a:srgbClr val="FF6238"/>
                      </a:solidFill>
                      <a:prstDash val="solid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9685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资料分析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19050" cap="rnd">
                      <a:solidFill>
                        <a:srgbClr val="FF6238"/>
                      </a:solidFill>
                      <a:prstDash val="solid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30分钟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90%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18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19050" cap="rnd">
                      <a:solidFill>
                        <a:srgbClr val="FF6238"/>
                      </a:solidFill>
                      <a:prstDash val="solid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小计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19050" cap="rnd">
                      <a:solidFill>
                        <a:srgbClr val="FF6238"/>
                      </a:solidFill>
                      <a:prstDash val="solid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19050" cap="rnd">
                      <a:solidFill>
                        <a:srgbClr val="FF623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135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19050" cap="rnd">
                      <a:solidFill>
                        <a:srgbClr val="FF623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19050" cap="rnd">
                      <a:solidFill>
                        <a:srgbClr val="FF623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110分钟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19050" cap="rnd">
                      <a:solidFill>
                        <a:srgbClr val="FF623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19050" cap="rnd">
                      <a:solidFill>
                        <a:srgbClr val="FF623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71.8</a:t>
                      </a:r>
                      <a:endParaRPr lang="en-US" altLang="en-US" sz="12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vert="horz"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19050" cap="rnd">
                      <a:solidFill>
                        <a:srgbClr val="FF6238"/>
                      </a:solidFill>
                      <a:prstDash val="solid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19050" cap="rnd">
                      <a:solidFill>
                        <a:srgbClr val="FF623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2386330" y="4535805"/>
            <a:ext cx="73228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做题顺序（建议）：资料-常识-言语-判断-数量</a:t>
            </a:r>
            <a:endParaRPr lang="zh-CN" altLang="en-US" sz="16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81580" y="5129530"/>
            <a:ext cx="73228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申论目标</a:t>
            </a:r>
            <a:r>
              <a:rPr lang="en-US" altLang="zh-CN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60+  </a:t>
            </a:r>
            <a:r>
              <a:rPr lang="zh-CN" altLang="en-US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</a:t>
            </a:r>
            <a:r>
              <a:rPr lang="en-US" altLang="zh-CN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4</a:t>
            </a:r>
            <a:r>
              <a:rPr lang="zh-CN" altLang="en-US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小题</a:t>
            </a:r>
            <a:r>
              <a:rPr lang="en-US" altLang="zh-CN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+1</a:t>
            </a:r>
            <a:r>
              <a:rPr lang="zh-CN" altLang="en-US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大作文，</a:t>
            </a:r>
            <a:r>
              <a:rPr lang="en-US" altLang="zh-CN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</a:t>
            </a:r>
            <a:r>
              <a:rPr lang="zh-CN" altLang="en-US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小时，考察较为</a:t>
            </a:r>
            <a:r>
              <a:rPr lang="zh-CN" altLang="en-US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宏观）</a:t>
            </a:r>
            <a:endParaRPr lang="zh-CN" altLang="en-US" sz="16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53009"/>
            <a:ext cx="12192000" cy="6997148"/>
            <a:chOff x="0" y="-39487"/>
            <a:chExt cx="12192000" cy="6983626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"/>
              <a:ext cx="5128591" cy="6944138"/>
              <a:chOff x="0" y="-2"/>
              <a:chExt cx="5658678" cy="6904384"/>
            </a:xfrm>
          </p:grpSpPr>
          <p:sp>
            <p:nvSpPr>
              <p:cNvPr id="11" name="等腰三角形 10"/>
              <p:cNvSpPr/>
              <p:nvPr/>
            </p:nvSpPr>
            <p:spPr>
              <a:xfrm>
                <a:off x="0" y="0"/>
                <a:ext cx="3743739" cy="6858000"/>
              </a:xfrm>
              <a:prstGeom prst="triangle">
                <a:avLst/>
              </a:prstGeom>
              <a:solidFill>
                <a:srgbClr val="D998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flipV="1">
                <a:off x="1835425" y="-2"/>
                <a:ext cx="3823253" cy="6904384"/>
              </a:xfrm>
              <a:prstGeom prst="triangle">
                <a:avLst/>
              </a:prstGeom>
              <a:solidFill>
                <a:srgbClr val="77A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0" y="0"/>
                <a:ext cx="1881809" cy="6904382"/>
              </a:xfrm>
              <a:prstGeom prst="triangle">
                <a:avLst>
                  <a:gd name="adj" fmla="val 0"/>
                </a:avLst>
              </a:prstGeom>
              <a:solidFill>
                <a:srgbClr val="1A51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>
              <a:off x="3396039" y="4"/>
              <a:ext cx="3393037" cy="6857996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5059527" y="1"/>
              <a:ext cx="3465103" cy="6944138"/>
            </a:xfrm>
            <a:prstGeom prst="triangle">
              <a:avLst/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6620662" y="-39487"/>
              <a:ext cx="3709408" cy="6897487"/>
            </a:xfrm>
            <a:prstGeom prst="triangle">
              <a:avLst/>
            </a:prstGeom>
            <a:solidFill>
              <a:srgbClr val="77A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8452564" y="1"/>
              <a:ext cx="3739436" cy="6944138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H="1">
              <a:off x="10270434" y="-23323"/>
              <a:ext cx="1921565" cy="6944138"/>
            </a:xfrm>
            <a:prstGeom prst="triangle">
              <a:avLst>
                <a:gd name="adj" fmla="val 0"/>
              </a:avLst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-3002" y="511146"/>
            <a:ext cx="12192000" cy="5908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9480" y="4233944"/>
            <a:ext cx="384798" cy="3661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332926" y="2479659"/>
            <a:ext cx="83080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目录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28490" y="1510665"/>
            <a:ext cx="791146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我适不适合考公务员/选调生</a:t>
            </a:r>
            <a:endParaRPr lang="zh-CN" altLang="en-US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考试内容</a:t>
            </a:r>
            <a:endParaRPr lang="zh-CN" altLang="en-US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备考的时间规划</a:t>
            </a:r>
            <a:endParaRPr lang="zh-CN" altLang="en-US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备考的课程和资料</a:t>
            </a:r>
            <a:endParaRPr lang="zh-CN" altLang="en-US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获取信息的来源</a:t>
            </a:r>
            <a:endParaRPr lang="zh-CN" altLang="en-US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江苏选调</a:t>
            </a:r>
            <a:endParaRPr lang="zh-CN" altLang="en-US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广东选调</a:t>
            </a:r>
            <a:endParaRPr lang="zh-CN" altLang="en-US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浙江选调</a:t>
            </a:r>
            <a:endParaRPr lang="zh-CN" altLang="en-US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国考</a:t>
            </a:r>
            <a:r>
              <a:rPr lang="zh-CN" altLang="en-US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副省级</a:t>
            </a:r>
            <a:endParaRPr lang="zh-CN" altLang="en-US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如何选报岗位</a:t>
            </a:r>
            <a:endParaRPr lang="zh-CN" altLang="en-US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学姐的千叮万嘱</a:t>
            </a:r>
            <a:endParaRPr lang="zh-CN" altLang="en-US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交流答疑</a:t>
            </a:r>
            <a:endParaRPr lang="zh-CN" altLang="en-US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53009"/>
            <a:ext cx="12192000" cy="6997148"/>
            <a:chOff x="0" y="-39487"/>
            <a:chExt cx="12192000" cy="6983626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"/>
              <a:ext cx="5128591" cy="6944138"/>
              <a:chOff x="0" y="-2"/>
              <a:chExt cx="5658678" cy="6904384"/>
            </a:xfrm>
          </p:grpSpPr>
          <p:sp>
            <p:nvSpPr>
              <p:cNvPr id="11" name="等腰三角形 10"/>
              <p:cNvSpPr/>
              <p:nvPr/>
            </p:nvSpPr>
            <p:spPr>
              <a:xfrm>
                <a:off x="0" y="0"/>
                <a:ext cx="3743739" cy="6858000"/>
              </a:xfrm>
              <a:prstGeom prst="triangle">
                <a:avLst/>
              </a:prstGeom>
              <a:solidFill>
                <a:srgbClr val="D998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flipV="1">
                <a:off x="1835425" y="-2"/>
                <a:ext cx="3823253" cy="6904384"/>
              </a:xfrm>
              <a:prstGeom prst="triangle">
                <a:avLst/>
              </a:prstGeom>
              <a:solidFill>
                <a:srgbClr val="77A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0" y="0"/>
                <a:ext cx="1881809" cy="6904382"/>
              </a:xfrm>
              <a:prstGeom prst="triangle">
                <a:avLst>
                  <a:gd name="adj" fmla="val 0"/>
                </a:avLst>
              </a:prstGeom>
              <a:solidFill>
                <a:srgbClr val="1A51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>
              <a:off x="3396039" y="4"/>
              <a:ext cx="3393037" cy="6857996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5059527" y="1"/>
              <a:ext cx="3465103" cy="6944138"/>
            </a:xfrm>
            <a:prstGeom prst="triangle">
              <a:avLst/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6620662" y="-39487"/>
              <a:ext cx="3709408" cy="6897487"/>
            </a:xfrm>
            <a:prstGeom prst="triangle">
              <a:avLst/>
            </a:prstGeom>
            <a:solidFill>
              <a:srgbClr val="77A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8452564" y="1"/>
              <a:ext cx="3739436" cy="6944138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H="1">
              <a:off x="10270434" y="-23323"/>
              <a:ext cx="1921565" cy="6944138"/>
            </a:xfrm>
            <a:prstGeom prst="triangle">
              <a:avLst>
                <a:gd name="adj" fmla="val 0"/>
              </a:avLst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73" y="511146"/>
            <a:ext cx="12192000" cy="5908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公务员考试：省考、国考，符合岗位所设的专业、学历等条件即可报考，面向人员范围广，社会性强</a:t>
            </a:r>
            <a:endParaRPr lang="zh-CN" altLang="en-US"/>
          </a:p>
          <a:p>
            <a:pPr algn="ctr"/>
            <a:r>
              <a:rPr lang="zh-CN" altLang="en-US"/>
              <a:t>选调生考试：各省份自行面向特定高校选拔，门槛高，竞争小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9480" y="4233944"/>
            <a:ext cx="384798" cy="3661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495" y="909320"/>
            <a:ext cx="5182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十、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岗位选报</a:t>
            </a:r>
            <a:endParaRPr lang="zh-CN" altLang="en-US">
              <a:latin typeface="方正小标宋简体" panose="02010601030101010101" charset="-122"/>
              <a:ea typeface="方正小标宋简体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5045" y="1439545"/>
            <a:ext cx="1020191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“条件收紧原则”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：少选“三不限”岗位，限制越多、竞争越小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明确自身实力：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部委、省直市直岗位、组宣统纪两办发改委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人大政协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对工作状况的期待：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忙/闲  出差/办公室  晋升/薪资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冲保搭配：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时间还早的可以适当冒险，较晚的考试建议稳妥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不盲目选择热门城市：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匹配不同城市的不同特点（一线</a:t>
            </a: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/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二三线</a:t>
            </a: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/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家乡）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问自己：我到底最想要什么，我伸出手最多会够到什么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53009"/>
            <a:ext cx="12192000" cy="6997148"/>
            <a:chOff x="0" y="-39487"/>
            <a:chExt cx="12192000" cy="6983626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"/>
              <a:ext cx="5128591" cy="6944138"/>
              <a:chOff x="0" y="-2"/>
              <a:chExt cx="5658678" cy="6904384"/>
            </a:xfrm>
          </p:grpSpPr>
          <p:sp>
            <p:nvSpPr>
              <p:cNvPr id="11" name="等腰三角形 10"/>
              <p:cNvSpPr/>
              <p:nvPr/>
            </p:nvSpPr>
            <p:spPr>
              <a:xfrm>
                <a:off x="0" y="0"/>
                <a:ext cx="3743739" cy="6858000"/>
              </a:xfrm>
              <a:prstGeom prst="triangle">
                <a:avLst/>
              </a:prstGeom>
              <a:solidFill>
                <a:srgbClr val="D998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flipV="1">
                <a:off x="1835425" y="-2"/>
                <a:ext cx="3823253" cy="6904384"/>
              </a:xfrm>
              <a:prstGeom prst="triangle">
                <a:avLst/>
              </a:prstGeom>
              <a:solidFill>
                <a:srgbClr val="77A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0" y="0"/>
                <a:ext cx="1881809" cy="6904382"/>
              </a:xfrm>
              <a:prstGeom prst="triangle">
                <a:avLst>
                  <a:gd name="adj" fmla="val 0"/>
                </a:avLst>
              </a:prstGeom>
              <a:solidFill>
                <a:srgbClr val="1A51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>
              <a:off x="3396039" y="4"/>
              <a:ext cx="3393037" cy="6857996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5059527" y="1"/>
              <a:ext cx="3465103" cy="6944138"/>
            </a:xfrm>
            <a:prstGeom prst="triangle">
              <a:avLst/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6620662" y="-39487"/>
              <a:ext cx="3709408" cy="6897487"/>
            </a:xfrm>
            <a:prstGeom prst="triangle">
              <a:avLst/>
            </a:prstGeom>
            <a:solidFill>
              <a:srgbClr val="77A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8452564" y="1"/>
              <a:ext cx="3739436" cy="6944138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H="1">
              <a:off x="10270434" y="-23323"/>
              <a:ext cx="1921565" cy="6944138"/>
            </a:xfrm>
            <a:prstGeom prst="triangle">
              <a:avLst>
                <a:gd name="adj" fmla="val 0"/>
              </a:avLst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73" y="511146"/>
            <a:ext cx="12192000" cy="5908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公务员考试：省考、国考，符合岗位所设的专业、学历等条件即可报考，面向人员范围广，社会性强</a:t>
            </a:r>
            <a:endParaRPr lang="zh-CN" altLang="en-US"/>
          </a:p>
          <a:p>
            <a:pPr algn="ctr"/>
            <a:r>
              <a:rPr lang="zh-CN" altLang="en-US"/>
              <a:t>选调生考试：各省份自行面向特定高校选拔，门槛高，竞争小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9480" y="4233944"/>
            <a:ext cx="384798" cy="3661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495" y="909320"/>
            <a:ext cx="5182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十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一、学姐的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千叮万嘱</a:t>
            </a:r>
            <a:endParaRPr lang="zh-CN" altLang="en-US">
              <a:latin typeface="方正小标宋简体" panose="02010601030101010101" charset="-122"/>
              <a:ea typeface="方正小标宋简体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5045" y="1439545"/>
            <a:ext cx="1020191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1、战线很长，容不得三心二意，难以跟企业求职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兼顾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2、这是一场综合性的选拔，只有自己能对自己负责，细节决定成败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（确认？缴费？核酸？手表？考场？住宿？早餐？）</a:t>
            </a:r>
            <a:endParaRPr lang="zh-CN" altLang="en-US" sz="16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3、要跟周围的同学保持联系，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互通有无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，但不要受他人进度的影响，做好自己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4、除了清醒的头脑，更要有平稳的心态和良好的身体状态（作息规律，到点休息，保持运动）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5、尽早开始考试，越早参加，意味着选择的机会越多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6、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充分考虑疫情的阻碍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7、备考过程要有高考般的专注度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8、各省考试之间时间冲突极有可能发生，尤其是12月的考试，一个周末3个以上省份同时进行，所以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实际上你可以参加的考试远比你预期的少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，能早则早，能考则考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9、先过笔试，再考虑面试。报班/组队/录音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-53009"/>
            <a:ext cx="12192000" cy="6997148"/>
            <a:chOff x="0" y="-39487"/>
            <a:chExt cx="12192000" cy="6983626"/>
          </a:xfrm>
        </p:grpSpPr>
        <p:grpSp>
          <p:nvGrpSpPr>
            <p:cNvPr id="6" name="组合 5"/>
            <p:cNvGrpSpPr/>
            <p:nvPr/>
          </p:nvGrpSpPr>
          <p:grpSpPr>
            <a:xfrm>
              <a:off x="0" y="1"/>
              <a:ext cx="5128591" cy="6944138"/>
              <a:chOff x="0" y="-2"/>
              <a:chExt cx="5658678" cy="6904384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0" y="0"/>
                <a:ext cx="3743739" cy="6858000"/>
              </a:xfrm>
              <a:prstGeom prst="triangle">
                <a:avLst/>
              </a:prstGeom>
              <a:solidFill>
                <a:srgbClr val="D998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flipV="1">
                <a:off x="1835425" y="-2"/>
                <a:ext cx="3823253" cy="6904384"/>
              </a:xfrm>
              <a:prstGeom prst="triangle">
                <a:avLst/>
              </a:prstGeom>
              <a:solidFill>
                <a:srgbClr val="77A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flipV="1">
                <a:off x="0" y="0"/>
                <a:ext cx="1881809" cy="6904382"/>
              </a:xfrm>
              <a:prstGeom prst="triangle">
                <a:avLst>
                  <a:gd name="adj" fmla="val 0"/>
                </a:avLst>
              </a:prstGeom>
              <a:solidFill>
                <a:srgbClr val="1A51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等腰三角形 9"/>
            <p:cNvSpPr/>
            <p:nvPr/>
          </p:nvSpPr>
          <p:spPr>
            <a:xfrm>
              <a:off x="3396039" y="4"/>
              <a:ext cx="3393037" cy="6857996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flipV="1">
              <a:off x="5059527" y="1"/>
              <a:ext cx="3465103" cy="6944138"/>
            </a:xfrm>
            <a:prstGeom prst="triangle">
              <a:avLst/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6620662" y="-39487"/>
              <a:ext cx="3709408" cy="6897487"/>
            </a:xfrm>
            <a:prstGeom prst="triangle">
              <a:avLst/>
            </a:prstGeom>
            <a:solidFill>
              <a:srgbClr val="77A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flipV="1">
              <a:off x="8452564" y="1"/>
              <a:ext cx="3739436" cy="6944138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10270434" y="-23323"/>
              <a:ext cx="1921565" cy="6944138"/>
            </a:xfrm>
            <a:prstGeom prst="triangle">
              <a:avLst>
                <a:gd name="adj" fmla="val 0"/>
              </a:avLst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-3002" y="1248743"/>
            <a:ext cx="12192000" cy="438646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389120" y="2547620"/>
            <a:ext cx="34067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400" dirty="0">
                <a:latin typeface="方正小标宋简体" panose="02010601030101010101" charset="-122"/>
                <a:ea typeface="方正小标宋简体" panose="02010601030101010101" charset="-122"/>
                <a:cs typeface="方正小标宋简体" panose="02010601030101010101" charset="-122"/>
              </a:rPr>
              <a:t>感谢</a:t>
            </a:r>
            <a:r>
              <a:rPr lang="zh-CN" altLang="en-US" sz="5400" dirty="0">
                <a:latin typeface="方正小标宋简体" panose="02010601030101010101" charset="-122"/>
                <a:ea typeface="方正小标宋简体" panose="02010601030101010101" charset="-122"/>
                <a:cs typeface="方正小标宋简体" panose="02010601030101010101" charset="-122"/>
              </a:rPr>
              <a:t>聆听！</a:t>
            </a:r>
            <a:endParaRPr lang="zh-CN" altLang="en-US" sz="5400" dirty="0">
              <a:latin typeface="方正小标宋简体" panose="02010601030101010101" charset="-122"/>
              <a:ea typeface="方正小标宋简体" panose="02010601030101010101" charset="-122"/>
              <a:cs typeface="方正小标宋简体" panose="02010601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53009"/>
            <a:ext cx="12192000" cy="6997148"/>
            <a:chOff x="0" y="-39487"/>
            <a:chExt cx="12192000" cy="6983626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"/>
              <a:ext cx="5128591" cy="6944138"/>
              <a:chOff x="0" y="-2"/>
              <a:chExt cx="5658678" cy="6904384"/>
            </a:xfrm>
          </p:grpSpPr>
          <p:sp>
            <p:nvSpPr>
              <p:cNvPr id="11" name="等腰三角形 10"/>
              <p:cNvSpPr/>
              <p:nvPr/>
            </p:nvSpPr>
            <p:spPr>
              <a:xfrm>
                <a:off x="0" y="0"/>
                <a:ext cx="3743739" cy="6858000"/>
              </a:xfrm>
              <a:prstGeom prst="triangle">
                <a:avLst/>
              </a:prstGeom>
              <a:solidFill>
                <a:srgbClr val="D998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flipV="1">
                <a:off x="1835425" y="-2"/>
                <a:ext cx="3823253" cy="6904384"/>
              </a:xfrm>
              <a:prstGeom prst="triangle">
                <a:avLst/>
              </a:prstGeom>
              <a:solidFill>
                <a:srgbClr val="77A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0" y="0"/>
                <a:ext cx="1881809" cy="6904382"/>
              </a:xfrm>
              <a:prstGeom prst="triangle">
                <a:avLst>
                  <a:gd name="adj" fmla="val 0"/>
                </a:avLst>
              </a:prstGeom>
              <a:solidFill>
                <a:srgbClr val="1A51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>
              <a:off x="3396039" y="4"/>
              <a:ext cx="3393037" cy="6857996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5059527" y="1"/>
              <a:ext cx="3465103" cy="6944138"/>
            </a:xfrm>
            <a:prstGeom prst="triangle">
              <a:avLst/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6620662" y="-39487"/>
              <a:ext cx="3709408" cy="6897487"/>
            </a:xfrm>
            <a:prstGeom prst="triangle">
              <a:avLst/>
            </a:prstGeom>
            <a:solidFill>
              <a:srgbClr val="77A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8452564" y="1"/>
              <a:ext cx="3739436" cy="6944138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H="1">
              <a:off x="10270434" y="-23323"/>
              <a:ext cx="1921565" cy="6944138"/>
            </a:xfrm>
            <a:prstGeom prst="triangle">
              <a:avLst>
                <a:gd name="adj" fmla="val 0"/>
              </a:avLst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73" y="511146"/>
            <a:ext cx="12192000" cy="5908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公务员考试：省考、国考，符合岗位所设的专业、学历等条件即可报考，面向人员范围广，社会性强</a:t>
            </a:r>
            <a:endParaRPr lang="zh-CN" altLang="en-US"/>
          </a:p>
          <a:p>
            <a:pPr algn="ctr"/>
            <a:r>
              <a:rPr lang="zh-CN" altLang="en-US"/>
              <a:t>选调生考试：各省份自行面向特定高校选拔，门槛高，竞争小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9480" y="4233944"/>
            <a:ext cx="384798" cy="3661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495" y="909320"/>
            <a:ext cx="37833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一、我适不适合考公务员/选调生</a:t>
            </a:r>
            <a:endParaRPr lang="zh-CN" altLang="en-US">
              <a:latin typeface="方正小标宋简体" panose="02010601030101010101" charset="-122"/>
              <a:ea typeface="方正小标宋简体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36545" y="1350010"/>
            <a:ext cx="791146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能不能吃苦？能不能耐得住寂寞？</a:t>
            </a:r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是不是一个乐于奉献，具有一定牺牲精神的人？</a:t>
            </a:r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喜欢稳定和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琐碎的工作还是喜欢新事物和刺激挑战？</a:t>
            </a:r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是否具有较强的社会责任感？</a:t>
            </a:r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是否能够接受自己长期在平凡的岗位上默默无闻？</a:t>
            </a:r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是否能够接受工资待遇一般且增长较慢？</a:t>
            </a:r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是否愿意服从组织的管理和安排？</a:t>
            </a:r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是否关注社会的发展和国家大事？具备相应的政治素养？</a:t>
            </a:r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树立正确的择业观，不盲目跟风</a:t>
            </a:r>
            <a:endParaRPr lang="zh-CN" altLang="en-US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立志做大事，不要</a:t>
            </a:r>
            <a:r>
              <a:rPr lang="zh-CN" altLang="en-US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立志做大官</a:t>
            </a:r>
            <a:endParaRPr lang="zh-CN" altLang="en-US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53009"/>
            <a:ext cx="12192000" cy="6997148"/>
            <a:chOff x="0" y="-39487"/>
            <a:chExt cx="12192000" cy="6983626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"/>
              <a:ext cx="5128591" cy="6944138"/>
              <a:chOff x="0" y="-2"/>
              <a:chExt cx="5658678" cy="6904384"/>
            </a:xfrm>
          </p:grpSpPr>
          <p:sp>
            <p:nvSpPr>
              <p:cNvPr id="11" name="等腰三角形 10"/>
              <p:cNvSpPr/>
              <p:nvPr/>
            </p:nvSpPr>
            <p:spPr>
              <a:xfrm>
                <a:off x="0" y="0"/>
                <a:ext cx="3743739" cy="6858000"/>
              </a:xfrm>
              <a:prstGeom prst="triangle">
                <a:avLst/>
              </a:prstGeom>
              <a:solidFill>
                <a:srgbClr val="D998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flipV="1">
                <a:off x="1835425" y="-2"/>
                <a:ext cx="3823253" cy="6904384"/>
              </a:xfrm>
              <a:prstGeom prst="triangle">
                <a:avLst/>
              </a:prstGeom>
              <a:solidFill>
                <a:srgbClr val="77A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0" y="0"/>
                <a:ext cx="1881809" cy="6904382"/>
              </a:xfrm>
              <a:prstGeom prst="triangle">
                <a:avLst>
                  <a:gd name="adj" fmla="val 0"/>
                </a:avLst>
              </a:prstGeom>
              <a:solidFill>
                <a:srgbClr val="1A51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>
              <a:off x="3396039" y="4"/>
              <a:ext cx="3393037" cy="6857996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5059527" y="1"/>
              <a:ext cx="3465103" cy="6944138"/>
            </a:xfrm>
            <a:prstGeom prst="triangle">
              <a:avLst/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6620662" y="-39487"/>
              <a:ext cx="3709408" cy="6897487"/>
            </a:xfrm>
            <a:prstGeom prst="triangle">
              <a:avLst/>
            </a:prstGeom>
            <a:solidFill>
              <a:srgbClr val="77A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8452564" y="1"/>
              <a:ext cx="3739436" cy="6944138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H="1">
              <a:off x="10270434" y="-23323"/>
              <a:ext cx="1921565" cy="6944138"/>
            </a:xfrm>
            <a:prstGeom prst="triangle">
              <a:avLst>
                <a:gd name="adj" fmla="val 0"/>
              </a:avLst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73" y="511146"/>
            <a:ext cx="12192000" cy="5908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公务员考试：省考、国考，符合岗位所设的专业、学历等条件即可报考，面向人员范围广，社会性强</a:t>
            </a:r>
            <a:endParaRPr lang="zh-CN" altLang="en-US"/>
          </a:p>
          <a:p>
            <a:pPr algn="ctr"/>
            <a:r>
              <a:rPr lang="zh-CN" altLang="en-US"/>
              <a:t>选调生考试：各省份自行面向特定高校选拔，门槛高，竞争小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9480" y="4233944"/>
            <a:ext cx="384798" cy="3661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495" y="909320"/>
            <a:ext cx="5182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二、考试内容（行测</a:t>
            </a:r>
            <a:r>
              <a:rPr lang="en-US" altLang="zh-CN">
                <a:latin typeface="方正小标宋简体" panose="02010601030101010101" charset="-122"/>
                <a:ea typeface="方正小标宋简体" panose="02010601030101010101" charset="-122"/>
              </a:rPr>
              <a:t>+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申论）</a:t>
            </a:r>
            <a:endParaRPr lang="zh-CN" altLang="en-US">
              <a:latin typeface="方正小标宋简体" panose="02010601030101010101" charset="-122"/>
              <a:ea typeface="方正小标宋简体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2035" y="1277620"/>
            <a:ext cx="1020191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None/>
            </a:pP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en-US" altLang="zh-CN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</a:t>
            </a:r>
            <a:r>
              <a:rPr lang="zh-CN" altLang="en-US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.</a:t>
            </a:r>
            <a:r>
              <a:rPr lang="zh-CN" altLang="en-US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行测五模块</a:t>
            </a:r>
            <a:endParaRPr lang="zh-CN" altLang="en-US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常识判断（50%）：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天文地理化学生物政治历史，覆盖面广，难以把握。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言语理解（80%）：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词汇运用、主旨概括、意图判断、语段排序、标题选择等。考察语文功底，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容易得分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判断推理（</a:t>
            </a:r>
            <a:r>
              <a:rPr lang="en-US" altLang="zh-CN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70-</a:t>
            </a:r>
            <a:r>
              <a:rPr lang="zh-CN" altLang="en-US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80%）：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三段论、真假推理、智力推理、论证方式、图形推理。重点考察逻辑，要求思维清晰、速度快。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数量关系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佛系随缘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）：比例、速度、追及、工程问题、牛吃草，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部分省份还加考数字推理（广东、江苏）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。需要灵活的数学思维和速算技巧。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资料分析（90%）：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图表阅读，计算基期量、增长率等。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得分关键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，题目不难，但数据多、计算量大，对审题、公式、运算速度的要求极高。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务必多做多练。</a:t>
            </a:r>
            <a:endParaRPr lang="zh-CN" altLang="en-US" sz="16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53009"/>
            <a:ext cx="12192000" cy="6997148"/>
            <a:chOff x="0" y="-39487"/>
            <a:chExt cx="12192000" cy="6983626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"/>
              <a:ext cx="5128591" cy="6944138"/>
              <a:chOff x="0" y="-2"/>
              <a:chExt cx="5658678" cy="6904384"/>
            </a:xfrm>
          </p:grpSpPr>
          <p:sp>
            <p:nvSpPr>
              <p:cNvPr id="11" name="等腰三角形 10"/>
              <p:cNvSpPr/>
              <p:nvPr/>
            </p:nvSpPr>
            <p:spPr>
              <a:xfrm>
                <a:off x="0" y="0"/>
                <a:ext cx="3743739" cy="6858000"/>
              </a:xfrm>
              <a:prstGeom prst="triangle">
                <a:avLst/>
              </a:prstGeom>
              <a:solidFill>
                <a:srgbClr val="D998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flipV="1">
                <a:off x="1835425" y="-2"/>
                <a:ext cx="3823253" cy="6904384"/>
              </a:xfrm>
              <a:prstGeom prst="triangle">
                <a:avLst/>
              </a:prstGeom>
              <a:solidFill>
                <a:srgbClr val="77A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0" y="0"/>
                <a:ext cx="1881809" cy="6904382"/>
              </a:xfrm>
              <a:prstGeom prst="triangle">
                <a:avLst>
                  <a:gd name="adj" fmla="val 0"/>
                </a:avLst>
              </a:prstGeom>
              <a:solidFill>
                <a:srgbClr val="1A51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>
              <a:off x="3396039" y="4"/>
              <a:ext cx="3393037" cy="6857996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5059527" y="1"/>
              <a:ext cx="3465103" cy="6944138"/>
            </a:xfrm>
            <a:prstGeom prst="triangle">
              <a:avLst/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6620662" y="-39487"/>
              <a:ext cx="3709408" cy="6897487"/>
            </a:xfrm>
            <a:prstGeom prst="triangle">
              <a:avLst/>
            </a:prstGeom>
            <a:solidFill>
              <a:srgbClr val="77A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8452564" y="1"/>
              <a:ext cx="3739436" cy="6944138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H="1">
              <a:off x="10270434" y="-23323"/>
              <a:ext cx="1921565" cy="6944138"/>
            </a:xfrm>
            <a:prstGeom prst="triangle">
              <a:avLst>
                <a:gd name="adj" fmla="val 0"/>
              </a:avLst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73" y="511146"/>
            <a:ext cx="12192000" cy="5908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公务员考试：省考、国考，符合岗位所设的专业、学历等条件即可报考，面向人员范围广，社会性强</a:t>
            </a:r>
            <a:endParaRPr lang="zh-CN" altLang="en-US"/>
          </a:p>
          <a:p>
            <a:pPr algn="ctr"/>
            <a:r>
              <a:rPr lang="zh-CN" altLang="en-US"/>
              <a:t>选调生考试：各省份自行面向特定高校选拔，门槛高，竞争小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9480" y="4233944"/>
            <a:ext cx="384798" cy="3661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495" y="909320"/>
            <a:ext cx="5182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二、考试内容（行测</a:t>
            </a:r>
            <a:r>
              <a:rPr lang="en-US" altLang="zh-CN">
                <a:latin typeface="方正小标宋简体" panose="02010601030101010101" charset="-122"/>
                <a:ea typeface="方正小标宋简体" panose="02010601030101010101" charset="-122"/>
              </a:rPr>
              <a:t>+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申论）</a:t>
            </a:r>
            <a:endParaRPr lang="zh-CN" altLang="en-US">
              <a:latin typeface="方正小标宋简体" panose="02010601030101010101" charset="-122"/>
              <a:ea typeface="方正小标宋简体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2035" y="1277620"/>
            <a:ext cx="10201910" cy="4569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None/>
            </a:pPr>
            <a:r>
              <a:rPr lang="en-US" altLang="zh-CN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</a:t>
            </a:r>
            <a:r>
              <a:rPr lang="zh-CN" altLang="en-US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.申论（大题+小题）</a:t>
            </a:r>
            <a:endParaRPr lang="zh-CN" altLang="en-US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小题（150-400字）：归纳概括题、综合分析题、提出对策题、贯彻执行题（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小公文）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阅读给定资料-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找要点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-整合归纳为若干小点（4-5个）-精简表述（控制字数、格式）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大题（1000-1200字）：大作文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掌握快速写作的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公式密码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1、全文布局（标题-开头点出总论点+3段分论点+结尾总结升华）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2、段落布局（举例：分论点+阐释分论点+举例说明+一句论证+回扣分论点）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注意素材积累：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好词好句、引经据典、经典标题、官方表述、总书记讲话、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人物事迹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大作文一定要动笔写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，不能只是打草稿，要训练完整写作的速度，在练习中熟练掌握行文结构和素材运用，要用素材，但切忌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一味套用官方表述堆砌成篇。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53009"/>
            <a:ext cx="12192000" cy="6997148"/>
            <a:chOff x="0" y="-39487"/>
            <a:chExt cx="12192000" cy="6983626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"/>
              <a:ext cx="5128591" cy="6944138"/>
              <a:chOff x="0" y="-2"/>
              <a:chExt cx="5658678" cy="6904384"/>
            </a:xfrm>
          </p:grpSpPr>
          <p:sp>
            <p:nvSpPr>
              <p:cNvPr id="11" name="等腰三角形 10"/>
              <p:cNvSpPr/>
              <p:nvPr/>
            </p:nvSpPr>
            <p:spPr>
              <a:xfrm>
                <a:off x="0" y="0"/>
                <a:ext cx="3743739" cy="6858000"/>
              </a:xfrm>
              <a:prstGeom prst="triangle">
                <a:avLst/>
              </a:prstGeom>
              <a:solidFill>
                <a:srgbClr val="D998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flipV="1">
                <a:off x="1835425" y="-2"/>
                <a:ext cx="3823253" cy="6904384"/>
              </a:xfrm>
              <a:prstGeom prst="triangle">
                <a:avLst/>
              </a:prstGeom>
              <a:solidFill>
                <a:srgbClr val="77A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0" y="0"/>
                <a:ext cx="1881809" cy="6904382"/>
              </a:xfrm>
              <a:prstGeom prst="triangle">
                <a:avLst>
                  <a:gd name="adj" fmla="val 0"/>
                </a:avLst>
              </a:prstGeom>
              <a:solidFill>
                <a:srgbClr val="1A51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>
              <a:off x="3396039" y="4"/>
              <a:ext cx="3393037" cy="6857996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5059527" y="1"/>
              <a:ext cx="3465103" cy="6944138"/>
            </a:xfrm>
            <a:prstGeom prst="triangle">
              <a:avLst/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6620662" y="-39487"/>
              <a:ext cx="3709408" cy="6897487"/>
            </a:xfrm>
            <a:prstGeom prst="triangle">
              <a:avLst/>
            </a:prstGeom>
            <a:solidFill>
              <a:srgbClr val="77A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8452564" y="1"/>
              <a:ext cx="3739436" cy="6944138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H="1">
              <a:off x="10270434" y="-23323"/>
              <a:ext cx="1921565" cy="6944138"/>
            </a:xfrm>
            <a:prstGeom prst="triangle">
              <a:avLst>
                <a:gd name="adj" fmla="val 0"/>
              </a:avLst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73" y="511146"/>
            <a:ext cx="12192000" cy="5908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公务员考试：省考、国考，符合岗位所设的专业、学历等条件即可报考，面向人员范围广，社会性强</a:t>
            </a:r>
            <a:endParaRPr lang="zh-CN" altLang="en-US"/>
          </a:p>
          <a:p>
            <a:pPr algn="ctr"/>
            <a:r>
              <a:rPr lang="zh-CN" altLang="en-US"/>
              <a:t>选调生考试：各省份自行面向特定高校选拔，门槛高，竞争小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9480" y="4233944"/>
            <a:ext cx="384798" cy="3661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495" y="909320"/>
            <a:ext cx="5182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三、备考的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时间规划</a:t>
            </a:r>
            <a:endParaRPr lang="zh-CN" altLang="en-US">
              <a:latin typeface="方正小标宋简体" panose="02010601030101010101" charset="-122"/>
              <a:ea typeface="方正小标宋简体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2035" y="1277620"/>
            <a:ext cx="1020191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提前完成实习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研二下完成开题，尽量写好论文的前一半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暑假开始进入正式复习：7-8月 教材、课程，掌握题目类型和解题方法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（打好基础）</a:t>
            </a:r>
            <a:endParaRPr lang="zh-CN" altLang="en-US" sz="16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        </a:t>
            </a: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9-10月 大量刷题，对各个模块依次进行针对训练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（提升速度和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正确率）</a:t>
            </a:r>
            <a:endParaRPr lang="zh-CN" altLang="en-US" sz="16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       </a:t>
            </a: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10-11月 进入考试周期，多做真题卷，保持手感，计时，涂卡5-8min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（模拟演练）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10月</a:t>
            </a: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-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次年</a:t>
            </a:r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月是笔试较为密集的阶段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11中下旬、12月会有省份陆续开始面试，也需要时间准备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至少3个月的周期比较稳妥，可根据个人的考试日程调整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寒假完成论文的后一半，开学后修改查重</a:t>
            </a: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不要因为找工作而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完全落下论文，如果两场考试中间间隔较长，可以拿出几天收数据</a:t>
            </a:r>
            <a:endParaRPr lang="zh-CN" altLang="en-US" sz="16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53009"/>
            <a:ext cx="12192000" cy="6997148"/>
            <a:chOff x="0" y="-39487"/>
            <a:chExt cx="12192000" cy="6983626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"/>
              <a:ext cx="5128591" cy="6944138"/>
              <a:chOff x="0" y="-2"/>
              <a:chExt cx="5658678" cy="6904384"/>
            </a:xfrm>
          </p:grpSpPr>
          <p:sp>
            <p:nvSpPr>
              <p:cNvPr id="11" name="等腰三角形 10"/>
              <p:cNvSpPr/>
              <p:nvPr/>
            </p:nvSpPr>
            <p:spPr>
              <a:xfrm>
                <a:off x="0" y="0"/>
                <a:ext cx="3743739" cy="6858000"/>
              </a:xfrm>
              <a:prstGeom prst="triangle">
                <a:avLst/>
              </a:prstGeom>
              <a:solidFill>
                <a:srgbClr val="D998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flipV="1">
                <a:off x="1835425" y="-2"/>
                <a:ext cx="3823253" cy="6904384"/>
              </a:xfrm>
              <a:prstGeom prst="triangle">
                <a:avLst/>
              </a:prstGeom>
              <a:solidFill>
                <a:srgbClr val="77A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0" y="0"/>
                <a:ext cx="1881809" cy="6904382"/>
              </a:xfrm>
              <a:prstGeom prst="triangle">
                <a:avLst>
                  <a:gd name="adj" fmla="val 0"/>
                </a:avLst>
              </a:prstGeom>
              <a:solidFill>
                <a:srgbClr val="1A51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>
              <a:off x="3396039" y="4"/>
              <a:ext cx="3393037" cy="6857996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5059527" y="1"/>
              <a:ext cx="3465103" cy="6944138"/>
            </a:xfrm>
            <a:prstGeom prst="triangle">
              <a:avLst/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6620662" y="-39487"/>
              <a:ext cx="3709408" cy="6897487"/>
            </a:xfrm>
            <a:prstGeom prst="triangle">
              <a:avLst/>
            </a:prstGeom>
            <a:solidFill>
              <a:srgbClr val="77A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8452564" y="1"/>
              <a:ext cx="3739436" cy="6944138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H="1">
              <a:off x="10270434" y="-23323"/>
              <a:ext cx="1921565" cy="6944138"/>
            </a:xfrm>
            <a:prstGeom prst="triangle">
              <a:avLst>
                <a:gd name="adj" fmla="val 0"/>
              </a:avLst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73" y="511146"/>
            <a:ext cx="12192000" cy="5908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公务员考试：省考、国考，符合岗位所设的专业、学历等条件即可报考，面向人员范围广，社会性强</a:t>
            </a:r>
            <a:endParaRPr lang="zh-CN" altLang="en-US"/>
          </a:p>
          <a:p>
            <a:pPr algn="ctr"/>
            <a:r>
              <a:rPr lang="zh-CN" altLang="en-US"/>
              <a:t>选调生考试：各省份自行面向特定高校选拔，门槛高，竞争小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9480" y="4233944"/>
            <a:ext cx="384798" cy="3661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495" y="909320"/>
            <a:ext cx="5182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四、备考的课程和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资料</a:t>
            </a:r>
            <a:endParaRPr lang="zh-CN" altLang="en-US">
              <a:latin typeface="方正小标宋简体" panose="02010601030101010101" charset="-122"/>
              <a:ea typeface="方正小标宋简体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2035" y="1277620"/>
            <a:ext cx="102019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1、学校提供的免费公益课（7天），可用于初步了解和入门，获取免费资料</a:t>
            </a:r>
            <a:endParaRPr lang="zh-CN" altLang="en-US" sz="16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2、购买网课/线下班（非必要，看个人）。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自学能力？自律性？</a:t>
            </a:r>
            <a:r>
              <a:rPr lang="en-US" altLang="zh-CN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可考虑粉笔</a:t>
            </a:r>
            <a:r>
              <a:rPr lang="en-US" altLang="zh-CN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980</a:t>
            </a: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线上</a:t>
            </a: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课</a:t>
            </a:r>
            <a:endParaRPr lang="zh-CN" altLang="en-US" sz="16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3、教材（建议细学，吃透例题和方法）</a:t>
            </a:r>
            <a:endParaRPr lang="zh-CN" altLang="en-US" sz="16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华图模块宝典</a:t>
            </a:r>
            <a:endParaRPr lang="zh-CN" altLang="en-US" sz="16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4、题库</a:t>
            </a:r>
            <a:endParaRPr lang="zh-CN" altLang="en-US" sz="16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粉笔行测5000题</a:t>
            </a:r>
            <a:r>
              <a:rPr lang="en-US" altLang="zh-CN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申论</a:t>
            </a:r>
            <a:r>
              <a:rPr lang="en-US" altLang="zh-CN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100</a:t>
            </a: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题</a:t>
            </a:r>
            <a:endParaRPr lang="zh-CN" altLang="en-US" sz="16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0285" y="2127885"/>
            <a:ext cx="2645410" cy="344868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0640" y="2127885"/>
            <a:ext cx="2822575" cy="3239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53009"/>
            <a:ext cx="12192000" cy="6997148"/>
            <a:chOff x="0" y="-39487"/>
            <a:chExt cx="12192000" cy="6983626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"/>
              <a:ext cx="5128591" cy="6944138"/>
              <a:chOff x="0" y="-2"/>
              <a:chExt cx="5658678" cy="6904384"/>
            </a:xfrm>
          </p:grpSpPr>
          <p:sp>
            <p:nvSpPr>
              <p:cNvPr id="11" name="等腰三角形 10"/>
              <p:cNvSpPr/>
              <p:nvPr/>
            </p:nvSpPr>
            <p:spPr>
              <a:xfrm>
                <a:off x="0" y="0"/>
                <a:ext cx="3743739" cy="6858000"/>
              </a:xfrm>
              <a:prstGeom prst="triangle">
                <a:avLst/>
              </a:prstGeom>
              <a:solidFill>
                <a:srgbClr val="D998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flipV="1">
                <a:off x="1835425" y="-2"/>
                <a:ext cx="3823253" cy="6904384"/>
              </a:xfrm>
              <a:prstGeom prst="triangle">
                <a:avLst/>
              </a:prstGeom>
              <a:solidFill>
                <a:srgbClr val="77A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0" y="0"/>
                <a:ext cx="1881809" cy="6904382"/>
              </a:xfrm>
              <a:prstGeom prst="triangle">
                <a:avLst>
                  <a:gd name="adj" fmla="val 0"/>
                </a:avLst>
              </a:prstGeom>
              <a:solidFill>
                <a:srgbClr val="1A51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>
              <a:off x="3396039" y="4"/>
              <a:ext cx="3393037" cy="6857996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5059527" y="1"/>
              <a:ext cx="3465103" cy="6944138"/>
            </a:xfrm>
            <a:prstGeom prst="triangle">
              <a:avLst/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6620662" y="-39487"/>
              <a:ext cx="3709408" cy="6897487"/>
            </a:xfrm>
            <a:prstGeom prst="triangle">
              <a:avLst/>
            </a:prstGeom>
            <a:solidFill>
              <a:srgbClr val="77A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8452564" y="1"/>
              <a:ext cx="3739436" cy="6944138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H="1">
              <a:off x="10270434" y="-23323"/>
              <a:ext cx="1921565" cy="6944138"/>
            </a:xfrm>
            <a:prstGeom prst="triangle">
              <a:avLst>
                <a:gd name="adj" fmla="val 0"/>
              </a:avLst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73" y="511146"/>
            <a:ext cx="12192000" cy="5908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公务员考试：省考、国考，符合岗位所设的专业、学历等条件即可报考，面向人员范围广，社会性强</a:t>
            </a:r>
            <a:endParaRPr lang="zh-CN" altLang="en-US"/>
          </a:p>
          <a:p>
            <a:pPr algn="ctr"/>
            <a:r>
              <a:rPr lang="zh-CN" altLang="en-US"/>
              <a:t>选调生考试：各省份自行面向特定高校选拔，门槛高，竞争小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9480" y="4233944"/>
            <a:ext cx="384798" cy="3661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495" y="909320"/>
            <a:ext cx="5182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四、备考的课程和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资料</a:t>
            </a:r>
            <a:endParaRPr lang="zh-CN" altLang="en-US">
              <a:latin typeface="方正小标宋简体" panose="02010601030101010101" charset="-122"/>
              <a:ea typeface="方正小标宋简体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2035" y="1277620"/>
            <a:ext cx="1020191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5、真题、</a:t>
            </a: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模拟题</a:t>
            </a:r>
            <a:endParaRPr lang="zh-CN" altLang="en-US" sz="16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华图中公都可以，可以和同学分开买，申论答案可以互相参照着看</a:t>
            </a:r>
            <a:endParaRPr lang="zh-CN" altLang="en-US" sz="16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选调真题有些不一定买得到，加入一些机构群，可以薅羊毛</a:t>
            </a:r>
            <a:endParaRPr lang="zh-CN" altLang="en-US" sz="16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16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6、申论素材积累</a:t>
            </a:r>
            <a:endParaRPr lang="zh-CN" altLang="en-US" sz="16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半月谈</a:t>
            </a: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素材宝典和范文宝典（学习文风、结构、积累案例和表达的素材）、</a:t>
            </a:r>
            <a:r>
              <a:rPr lang="zh-CN" altLang="en-US" sz="1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学习强国网页版</a:t>
            </a: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（习近平文汇）、感动中国人物、时代楷模等国家级荣誉称号获得者、时事</a:t>
            </a: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热点</a:t>
            </a:r>
            <a:endParaRPr lang="zh-CN" altLang="en-US" sz="16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集中记录一些好的素材，考前一天晚上不用做题，看看素材即可</a:t>
            </a:r>
            <a:endParaRPr lang="zh-CN" altLang="en-US" sz="16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9155" y="685800"/>
            <a:ext cx="2125980" cy="248412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995" y="909320"/>
            <a:ext cx="5413375" cy="41382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53009"/>
            <a:ext cx="12192000" cy="6997148"/>
            <a:chOff x="0" y="-39487"/>
            <a:chExt cx="12192000" cy="6983626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"/>
              <a:ext cx="5128591" cy="6944138"/>
              <a:chOff x="0" y="-2"/>
              <a:chExt cx="5658678" cy="6904384"/>
            </a:xfrm>
          </p:grpSpPr>
          <p:sp>
            <p:nvSpPr>
              <p:cNvPr id="11" name="等腰三角形 10"/>
              <p:cNvSpPr/>
              <p:nvPr/>
            </p:nvSpPr>
            <p:spPr>
              <a:xfrm>
                <a:off x="0" y="0"/>
                <a:ext cx="3743739" cy="6858000"/>
              </a:xfrm>
              <a:prstGeom prst="triangle">
                <a:avLst/>
              </a:prstGeom>
              <a:solidFill>
                <a:srgbClr val="D998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flipV="1">
                <a:off x="1835425" y="-2"/>
                <a:ext cx="3823253" cy="6904384"/>
              </a:xfrm>
              <a:prstGeom prst="triangle">
                <a:avLst/>
              </a:prstGeom>
              <a:solidFill>
                <a:srgbClr val="77AA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0" y="0"/>
                <a:ext cx="1881809" cy="6904382"/>
              </a:xfrm>
              <a:prstGeom prst="triangle">
                <a:avLst>
                  <a:gd name="adj" fmla="val 0"/>
                </a:avLst>
              </a:prstGeom>
              <a:solidFill>
                <a:srgbClr val="1A51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>
              <a:off x="3396039" y="4"/>
              <a:ext cx="3393037" cy="6857996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5059527" y="1"/>
              <a:ext cx="3465103" cy="6944138"/>
            </a:xfrm>
            <a:prstGeom prst="triangle">
              <a:avLst/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6620662" y="-39487"/>
              <a:ext cx="3709408" cy="6897487"/>
            </a:xfrm>
            <a:prstGeom prst="triangle">
              <a:avLst/>
            </a:prstGeom>
            <a:solidFill>
              <a:srgbClr val="77A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8452564" y="1"/>
              <a:ext cx="3739436" cy="6944138"/>
            </a:xfrm>
            <a:prstGeom prst="triangle">
              <a:avLst/>
            </a:prstGeom>
            <a:solidFill>
              <a:srgbClr val="1A5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H="1">
              <a:off x="10270434" y="-23323"/>
              <a:ext cx="1921565" cy="6944138"/>
            </a:xfrm>
            <a:prstGeom prst="triangle">
              <a:avLst>
                <a:gd name="adj" fmla="val 0"/>
              </a:avLst>
            </a:prstGeom>
            <a:solidFill>
              <a:srgbClr val="D99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73" y="511146"/>
            <a:ext cx="12192000" cy="5908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50800" dir="6600000" sx="101000" sy="101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公务员考试：省考、国考，符合岗位所设的专业、学历等条件即可报考，面向人员范围广，社会性强</a:t>
            </a:r>
            <a:endParaRPr lang="zh-CN" altLang="en-US"/>
          </a:p>
          <a:p>
            <a:pPr algn="ctr"/>
            <a:r>
              <a:rPr lang="zh-CN" altLang="en-US"/>
              <a:t>选调生考试：各省份自行面向特定高校选拔，门槛高，竞争小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9480" y="4233944"/>
            <a:ext cx="384798" cy="3661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495" y="909320"/>
            <a:ext cx="5182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五、获取信息的</a:t>
            </a:r>
            <a:r>
              <a:rPr lang="zh-CN" altLang="en-US">
                <a:latin typeface="方正小标宋简体" panose="02010601030101010101" charset="-122"/>
                <a:ea typeface="方正小标宋简体" panose="02010601030101010101" charset="-122"/>
              </a:rPr>
              <a:t>来源</a:t>
            </a:r>
            <a:endParaRPr lang="zh-CN" altLang="en-US">
              <a:latin typeface="方正小标宋简体" panose="02010601030101010101" charset="-122"/>
              <a:ea typeface="方正小标宋简体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2035" y="1277620"/>
            <a:ext cx="10201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学校就业中心网站：https://jyzd.xmu.edu.cn/</a:t>
            </a:r>
            <a:endParaRPr lang="zh-CN" altLang="en-US" sz="16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2100580"/>
            <a:ext cx="3075940" cy="3285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8895" y="1833880"/>
            <a:ext cx="5269230" cy="35521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b91508a7-2010-4e08-9bd3-fe7ac44e34a9}"/>
  <p:tag name="TABLE_EMPHASIZE_COLOR" val="16736824"/>
  <p:tag name="TABLE_SKINIDX" val="0"/>
  <p:tag name="TABLE_COLORIDX" val="3"/>
  <p:tag name="TABLE_COLOR_RGB" val="0x000000*0xFFFFFF*0x212121*0xFFFFFF*0xFF6238*0xFFD147*0xFFB57D*0xFF7A51*0xFFD791*0xFF8C6D"/>
  <p:tag name="TABLE_RECT" val="215.9*222.741*528.2*107.3"/>
  <p:tag name="TABLE_ONEKEY_SKIN_IDX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5092</Words>
  <Application>WPS 演示</Application>
  <PresentationFormat>宽屏</PresentationFormat>
  <Paragraphs>341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方正小标宋简体</vt:lpstr>
      <vt:lpstr>楷体</vt:lpstr>
      <vt:lpstr>仿宋</vt:lpstr>
      <vt:lpstr>Wingdings</vt:lpstr>
      <vt:lpstr>等线</vt:lpstr>
      <vt:lpstr>微软雅黑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红豆牛奶</cp:lastModifiedBy>
  <cp:revision>180</cp:revision>
  <dcterms:created xsi:type="dcterms:W3CDTF">2022-04-04T02:35:00Z</dcterms:created>
  <dcterms:modified xsi:type="dcterms:W3CDTF">2022-04-16T11:38:40Z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4304E0FCE1984E1FB5248B069C0D757C</vt:lpwstr>
  </property>
</Properties>
</file>